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2" r:id="rId2"/>
    <p:sldId id="308" r:id="rId3"/>
    <p:sldId id="309" r:id="rId4"/>
    <p:sldId id="282" r:id="rId5"/>
    <p:sldId id="283" r:id="rId6"/>
    <p:sldId id="310" r:id="rId7"/>
    <p:sldId id="311" r:id="rId8"/>
    <p:sldId id="339" r:id="rId9"/>
    <p:sldId id="305" r:id="rId10"/>
    <p:sldId id="313" r:id="rId11"/>
    <p:sldId id="256" r:id="rId12"/>
    <p:sldId id="257" r:id="rId13"/>
    <p:sldId id="259" r:id="rId14"/>
    <p:sldId id="316" r:id="rId15"/>
    <p:sldId id="346" r:id="rId16"/>
    <p:sldId id="347" r:id="rId17"/>
    <p:sldId id="315" r:id="rId18"/>
    <p:sldId id="265" r:id="rId19"/>
    <p:sldId id="333" r:id="rId20"/>
    <p:sldId id="276" r:id="rId21"/>
    <p:sldId id="278" r:id="rId22"/>
    <p:sldId id="279" r:id="rId23"/>
    <p:sldId id="270" r:id="rId24"/>
    <p:sldId id="275" r:id="rId25"/>
    <p:sldId id="326" r:id="rId26"/>
    <p:sldId id="318" r:id="rId27"/>
    <p:sldId id="319" r:id="rId28"/>
    <p:sldId id="321" r:id="rId29"/>
    <p:sldId id="287" r:id="rId30"/>
    <p:sldId id="334" r:id="rId31"/>
    <p:sldId id="340" r:id="rId32"/>
    <p:sldId id="322" r:id="rId33"/>
    <p:sldId id="285" r:id="rId34"/>
    <p:sldId id="286" r:id="rId35"/>
    <p:sldId id="331" r:id="rId36"/>
    <p:sldId id="323" r:id="rId37"/>
    <p:sldId id="325" r:id="rId38"/>
    <p:sldId id="348" r:id="rId39"/>
    <p:sldId id="332" r:id="rId40"/>
    <p:sldId id="345" r:id="rId41"/>
    <p:sldId id="294" r:id="rId42"/>
    <p:sldId id="295" r:id="rId43"/>
    <p:sldId id="296" r:id="rId44"/>
    <p:sldId id="297" r:id="rId45"/>
    <p:sldId id="304" r:id="rId46"/>
    <p:sldId id="344" r:id="rId47"/>
    <p:sldId id="335" r:id="rId48"/>
    <p:sldId id="336" r:id="rId49"/>
    <p:sldId id="337" r:id="rId50"/>
    <p:sldId id="338" r:id="rId51"/>
    <p:sldId id="342" r:id="rId52"/>
    <p:sldId id="343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447" autoAdjust="0"/>
  </p:normalViewPr>
  <p:slideViewPr>
    <p:cSldViewPr>
      <p:cViewPr varScale="1">
        <p:scale>
          <a:sx n="53" d="100"/>
          <a:sy n="53" d="100"/>
        </p:scale>
        <p:origin x="-1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Number%20of%20Group%20Presentations%20Median_ARL_CAUL_JULAC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_2012110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_20121106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JULAC%20Directors%20Survey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PSStatistics\Statistics%202000-2011_ARL_CAUL_SCONUL_JULAC_Kerr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JULAC%20Statistics2000-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Reference%20Transaction%20Trend_ARL_CAUL_JULAC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hleung\Desktop\KL\PS\2012NovConf\Participants%20in%20Group%20Presentations%20Median_ARL_CAUL_JULA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 dirty="0"/>
              <a:t>Hong Kong JULAC Libraries</a:t>
            </a:r>
          </a:p>
          <a:p>
            <a:pPr>
              <a:defRPr lang="zh-TW" sz="3200"/>
            </a:pPr>
            <a:r>
              <a:rPr lang="en-US" sz="3200" dirty="0"/>
              <a:t>Volumes Added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628385161532342"/>
          <c:y val="0.26141782857460338"/>
          <c:w val="0.83681906697146702"/>
          <c:h val="0.62906604127319365"/>
        </c:manualLayout>
      </c:layout>
      <c:lineChart>
        <c:grouping val="standard"/>
        <c:ser>
          <c:idx val="0"/>
          <c:order val="0"/>
          <c:tx>
            <c:strRef>
              <c:f>'Vol Added'!$A$2</c:f>
              <c:strCache>
                <c:ptCount val="1"/>
                <c:pt idx="0">
                  <c:v>Volumes Added (Gross)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'Vol Added'!$B$1:$L$1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'Vol Added'!$B$2:$L$2</c:f>
              <c:numCache>
                <c:formatCode>_(* #,##0_);_(* \(#,##0\);_(* "-"??_);_(@_)</c:formatCode>
                <c:ptCount val="11"/>
                <c:pt idx="0">
                  <c:v>499650</c:v>
                </c:pt>
                <c:pt idx="1">
                  <c:v>439219</c:v>
                </c:pt>
                <c:pt idx="2">
                  <c:v>491125</c:v>
                </c:pt>
                <c:pt idx="3">
                  <c:v>371358</c:v>
                </c:pt>
                <c:pt idx="4">
                  <c:v>374285</c:v>
                </c:pt>
                <c:pt idx="5">
                  <c:v>358150</c:v>
                </c:pt>
                <c:pt idx="6">
                  <c:v>360521</c:v>
                </c:pt>
                <c:pt idx="7">
                  <c:v>340865</c:v>
                </c:pt>
                <c:pt idx="8">
                  <c:v>380339</c:v>
                </c:pt>
                <c:pt idx="9">
                  <c:v>280945</c:v>
                </c:pt>
              </c:numCache>
            </c:numRef>
          </c:val>
        </c:ser>
        <c:marker val="1"/>
        <c:axId val="100666752"/>
        <c:axId val="102065664"/>
      </c:lineChart>
      <c:catAx>
        <c:axId val="100666752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2065664"/>
        <c:crosses val="autoZero"/>
        <c:auto val="1"/>
        <c:lblAlgn val="ctr"/>
        <c:lblOffset val="100"/>
      </c:catAx>
      <c:valAx>
        <c:axId val="10206566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0666752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2800"/>
            </a:pPr>
            <a:r>
              <a:rPr lang="en-US" sz="2800" dirty="0"/>
              <a:t>Number of Group Presentations (Median</a:t>
            </a:r>
            <a:r>
              <a:rPr lang="en-US" sz="2800" dirty="0" smtClean="0"/>
              <a:t>)</a:t>
            </a:r>
            <a:endParaRPr lang="en-US" sz="2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863273466234801"/>
          <c:y val="0.19858893078506148"/>
          <c:w val="0.73769218168117645"/>
          <c:h val="0.67238287555604903"/>
        </c:manualLayout>
      </c:layout>
      <c:lineChart>
        <c:grouping val="standard"/>
        <c:ser>
          <c:idx val="0"/>
          <c:order val="0"/>
          <c:tx>
            <c:strRef>
              <c:f>'Number of Gp Presentations'!$A$3</c:f>
              <c:strCache>
                <c:ptCount val="1"/>
                <c:pt idx="0">
                  <c:v>Australia: CAUL (Median)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solidFill>
                <a:srgbClr val="7030A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'Number of Gp Presentations'!$B$2:$M$2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'Number of Gp Presentations'!$B$3:$M$3</c:f>
              <c:numCache>
                <c:formatCode>_(* #,##0_);_(* \(#,##0\);_(* "-"??_);_(@_)</c:formatCode>
                <c:ptCount val="12"/>
                <c:pt idx="0">
                  <c:v>425.5</c:v>
                </c:pt>
                <c:pt idx="1">
                  <c:v>526</c:v>
                </c:pt>
                <c:pt idx="2">
                  <c:v>644.5</c:v>
                </c:pt>
                <c:pt idx="3">
                  <c:v>657.5</c:v>
                </c:pt>
                <c:pt idx="4">
                  <c:v>716</c:v>
                </c:pt>
                <c:pt idx="5">
                  <c:v>716.5</c:v>
                </c:pt>
                <c:pt idx="6">
                  <c:v>667.5</c:v>
                </c:pt>
                <c:pt idx="7">
                  <c:v>604</c:v>
                </c:pt>
                <c:pt idx="8">
                  <c:v>616</c:v>
                </c:pt>
                <c:pt idx="9">
                  <c:v>611</c:v>
                </c:pt>
                <c:pt idx="10">
                  <c:v>639</c:v>
                </c:pt>
              </c:numCache>
            </c:numRef>
          </c:val>
        </c:ser>
        <c:ser>
          <c:idx val="1"/>
          <c:order val="1"/>
          <c:tx>
            <c:strRef>
              <c:f>'Number of Gp Presentations'!$A$4</c:f>
              <c:strCache>
                <c:ptCount val="1"/>
                <c:pt idx="0">
                  <c:v>North America: ARL (Median)</c:v>
                </c:pt>
              </c:strCache>
            </c:strRef>
          </c:tx>
          <c:marker>
            <c:symbol val="circle"/>
            <c:size val="11"/>
            <c:spPr>
              <a:solidFill>
                <a:srgbClr val="00B0F0"/>
              </a:solidFill>
            </c:spPr>
          </c:marker>
          <c:cat>
            <c:numRef>
              <c:f>'Number of Gp Presentations'!$B$2:$M$2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'Number of Gp Presentations'!$B$4:$M$4</c:f>
              <c:numCache>
                <c:formatCode>#,##0;[Red]#,##0</c:formatCode>
                <c:ptCount val="12"/>
                <c:pt idx="0">
                  <c:v>722</c:v>
                </c:pt>
                <c:pt idx="1">
                  <c:v>669</c:v>
                </c:pt>
                <c:pt idx="2">
                  <c:v>776</c:v>
                </c:pt>
                <c:pt idx="3">
                  <c:v>806</c:v>
                </c:pt>
                <c:pt idx="4">
                  <c:v>757</c:v>
                </c:pt>
                <c:pt idx="5">
                  <c:v>803</c:v>
                </c:pt>
                <c:pt idx="6">
                  <c:v>833</c:v>
                </c:pt>
                <c:pt idx="7">
                  <c:v>830</c:v>
                </c:pt>
                <c:pt idx="8">
                  <c:v>803</c:v>
                </c:pt>
                <c:pt idx="9">
                  <c:v>877</c:v>
                </c:pt>
                <c:pt idx="10" formatCode="_(* #,##0_);_(* \(#,##0\);_(* &quot;-&quot;??_);_(@_)">
                  <c:v>918</c:v>
                </c:pt>
                <c:pt idx="11" formatCode="_(* #,##0_);_(* \(#,##0\);_(* &quot;-&quot;??_);_(@_)">
                  <c:v>871</c:v>
                </c:pt>
              </c:numCache>
            </c:numRef>
          </c:val>
        </c:ser>
        <c:ser>
          <c:idx val="2"/>
          <c:order val="2"/>
          <c:tx>
            <c:strRef>
              <c:f>'Number of Gp Presentations'!$A$5</c:f>
              <c:strCache>
                <c:ptCount val="1"/>
                <c:pt idx="0">
                  <c:v>Hong Kong: JULAC (Median)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13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'Number of Gp Presentations'!$B$2:$M$2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'Number of Gp Presentations'!$B$5:$M$5</c:f>
              <c:numCache>
                <c:formatCode>General</c:formatCode>
                <c:ptCount val="12"/>
                <c:pt idx="4" formatCode="#,##0;[Red]#,##0">
                  <c:v>230</c:v>
                </c:pt>
                <c:pt idx="5" formatCode="#,##0;[Red]#,##0">
                  <c:v>241</c:v>
                </c:pt>
                <c:pt idx="6" formatCode="#,##0;[Red]#,##0">
                  <c:v>221</c:v>
                </c:pt>
                <c:pt idx="7" formatCode="#,##0;[Red]#,##0">
                  <c:v>230</c:v>
                </c:pt>
                <c:pt idx="8" formatCode="#,##0;[Red]#,##0">
                  <c:v>271</c:v>
                </c:pt>
                <c:pt idx="9" formatCode="#,##0;[Red]#,##0">
                  <c:v>275</c:v>
                </c:pt>
                <c:pt idx="10" formatCode="#,##0;[Red]#,##0">
                  <c:v>281</c:v>
                </c:pt>
                <c:pt idx="11" formatCode="#,##0;[Red]#,##0">
                  <c:v>265</c:v>
                </c:pt>
              </c:numCache>
            </c:numRef>
          </c:val>
        </c:ser>
        <c:marker val="1"/>
        <c:axId val="104298368"/>
        <c:axId val="104415232"/>
      </c:lineChart>
      <c:catAx>
        <c:axId val="10429836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415232"/>
        <c:crosses val="autoZero"/>
        <c:auto val="1"/>
        <c:lblAlgn val="ctr"/>
        <c:lblOffset val="100"/>
      </c:catAx>
      <c:valAx>
        <c:axId val="10441523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298368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TW"/>
            </a:pPr>
            <a:r>
              <a:rPr lang="en-US" altLang="en-US" sz="2400" dirty="0"/>
              <a:t>Issues facing Hong Kong Library Directors 2012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2017</a:t>
            </a:r>
          </a:p>
          <a:p>
            <a:pPr>
              <a:defRPr lang="zh-TW"/>
            </a:pPr>
            <a:r>
              <a:rPr lang="en-US" altLang="en-US" sz="3200" dirty="0"/>
              <a:t>TECHNOLOGY</a:t>
            </a:r>
            <a:r>
              <a:rPr lang="en-US" altLang="en-US" sz="3200" baseline="0" dirty="0"/>
              <a:t> </a:t>
            </a:r>
            <a:endParaRPr lang="en-US" altLang="en-US" sz="3200" dirty="0"/>
          </a:p>
        </c:rich>
      </c:tx>
    </c:title>
    <c:plotArea>
      <c:layout>
        <c:manualLayout>
          <c:layoutTarget val="inner"/>
          <c:xMode val="edge"/>
          <c:yMode val="edge"/>
          <c:x val="0.13454766905229842"/>
          <c:y val="0.29505383371995497"/>
          <c:w val="0.8283888202844758"/>
          <c:h val="0.60567072971095059"/>
        </c:manualLayout>
      </c:layout>
      <c:barChart>
        <c:barDir val="col"/>
        <c:grouping val="stacked"/>
        <c:ser>
          <c:idx val="0"/>
          <c:order val="0"/>
          <c:tx>
            <c:strRef>
              <c:f>Technology!$B$5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0.10349272673285421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1.4309278722216331E-3"/>
                  <c:y val="-0.10531816856226298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zh-TW" sz="2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Technology!$C$4:$D$4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Technology!$C$5:$D$5</c:f>
              <c:numCache>
                <c:formatCode>0%</c:formatCode>
                <c:ptCount val="2"/>
                <c:pt idx="0">
                  <c:v>0.43000000000000038</c:v>
                </c:pt>
                <c:pt idx="1">
                  <c:v>0.43000000000000038</c:v>
                </c:pt>
              </c:numCache>
            </c:numRef>
          </c:val>
        </c:ser>
        <c:gapWidth val="138"/>
        <c:overlap val="100"/>
        <c:axId val="104337792"/>
        <c:axId val="104339328"/>
      </c:barChart>
      <c:catAx>
        <c:axId val="1043377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/>
            </a:pPr>
            <a:endParaRPr lang="en-US"/>
          </a:p>
        </c:txPr>
        <c:crossAx val="104339328"/>
        <c:crosses val="autoZero"/>
        <c:auto val="1"/>
        <c:lblAlgn val="ctr"/>
        <c:lblOffset val="100"/>
      </c:catAx>
      <c:valAx>
        <c:axId val="104339328"/>
        <c:scaling>
          <c:orientation val="minMax"/>
          <c:max val="1"/>
        </c:scaling>
        <c:axPos val="l"/>
        <c:numFmt formatCode="0%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>
                <a:latin typeface="+mn-lt"/>
              </a:defRPr>
            </a:pPr>
            <a:endParaRPr lang="en-US"/>
          </a:p>
        </c:txPr>
        <c:crossAx val="104337792"/>
        <c:crosses val="autoZero"/>
        <c:crossBetween val="between"/>
        <c:majorUnit val="0.5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TW"/>
            </a:pPr>
            <a:r>
              <a:rPr lang="en-US" altLang="en-US" sz="2300" dirty="0"/>
              <a:t>Issues facing Hong Kong Library Directors 2012 </a:t>
            </a:r>
            <a:r>
              <a:rPr lang="en-US" altLang="en-US" sz="2300" dirty="0" err="1"/>
              <a:t>vs</a:t>
            </a:r>
            <a:r>
              <a:rPr lang="en-US" altLang="en-US" sz="2300" dirty="0"/>
              <a:t> 2017</a:t>
            </a:r>
          </a:p>
          <a:p>
            <a:pPr>
              <a:defRPr lang="zh-TW"/>
            </a:pPr>
            <a:r>
              <a:rPr lang="en-US" altLang="en-US" sz="3200" dirty="0"/>
              <a:t>STAFFING</a:t>
            </a:r>
          </a:p>
        </c:rich>
      </c:tx>
    </c:title>
    <c:plotArea>
      <c:layout>
        <c:manualLayout>
          <c:layoutTarget val="inner"/>
          <c:xMode val="edge"/>
          <c:yMode val="edge"/>
          <c:x val="0.14228453782913036"/>
          <c:y val="0.33689936449008873"/>
          <c:w val="0.79107888475354604"/>
          <c:h val="0.54903699838594466"/>
        </c:manualLayout>
      </c:layout>
      <c:barChart>
        <c:barDir val="col"/>
        <c:grouping val="stacked"/>
        <c:ser>
          <c:idx val="0"/>
          <c:order val="0"/>
          <c:tx>
            <c:strRef>
              <c:f>Staffing!$B$5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4697441025071298E-3"/>
                  <c:y val="-0.11494520089398402"/>
                </c:manualLayout>
              </c:layout>
              <c:spPr/>
              <c:txPr>
                <a:bodyPr/>
                <a:lstStyle/>
                <a:p>
                  <a:pPr>
                    <a:defRPr lang="zh-TW" sz="28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Val val="1"/>
            </c:dLbl>
            <c:dLbl>
              <c:idx val="1"/>
              <c:layout>
                <c:manualLayout>
                  <c:x val="-2.9394882050142587E-3"/>
                  <c:y val="-0.10955781247971"/>
                </c:manualLayout>
              </c:layout>
              <c:spPr/>
              <c:txPr>
                <a:bodyPr/>
                <a:lstStyle/>
                <a:p>
                  <a:pPr>
                    <a:defRPr lang="zh-TW" sz="28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Val val="1"/>
            </c:dLbl>
            <c:txPr>
              <a:bodyPr/>
              <a:lstStyle/>
              <a:p>
                <a:pPr>
                  <a:defRPr lang="zh-TW"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Staffing!$C$4:$D$4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Staffing!$C$5:$D$5</c:f>
              <c:numCache>
                <c:formatCode>0%</c:formatCode>
                <c:ptCount val="2"/>
                <c:pt idx="0">
                  <c:v>0.71000000000000163</c:v>
                </c:pt>
                <c:pt idx="1">
                  <c:v>0.86000000000000165</c:v>
                </c:pt>
              </c:numCache>
            </c:numRef>
          </c:val>
        </c:ser>
        <c:gapWidth val="222"/>
        <c:overlap val="100"/>
        <c:axId val="103578624"/>
        <c:axId val="103584512"/>
      </c:barChart>
      <c:catAx>
        <c:axId val="1035786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lang="zh-TW" sz="2400" b="1"/>
            </a:pPr>
            <a:endParaRPr lang="en-US"/>
          </a:p>
        </c:txPr>
        <c:crossAx val="103584512"/>
        <c:crosses val="autoZero"/>
        <c:auto val="1"/>
        <c:lblAlgn val="ctr"/>
        <c:lblOffset val="100"/>
      </c:catAx>
      <c:valAx>
        <c:axId val="103584512"/>
        <c:scaling>
          <c:orientation val="minMax"/>
        </c:scaling>
        <c:axPos val="l"/>
        <c:numFmt formatCode="0%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>
                <a:latin typeface="+mn-lt"/>
              </a:defRPr>
            </a:pPr>
            <a:endParaRPr lang="en-US"/>
          </a:p>
        </c:txPr>
        <c:crossAx val="103578624"/>
        <c:crosses val="autoZero"/>
        <c:crossBetween val="between"/>
        <c:majorUnit val="0.25"/>
      </c:valAx>
    </c:plotArea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altLang="en-US" sz="2000" dirty="0"/>
              <a:t>Issues facing Hong Kong Library Directors 2012 </a:t>
            </a:r>
            <a:r>
              <a:rPr lang="en-US" altLang="en-US" sz="2000" dirty="0" err="1"/>
              <a:t>vs</a:t>
            </a:r>
            <a:r>
              <a:rPr lang="en-US" altLang="en-US" sz="2000" dirty="0"/>
              <a:t> 2017</a:t>
            </a:r>
          </a:p>
          <a:p>
            <a:pPr>
              <a:defRPr sz="2000"/>
            </a:pPr>
            <a:r>
              <a:rPr lang="en-US" altLang="en-US" sz="3200" dirty="0"/>
              <a:t>USER</a:t>
            </a:r>
            <a:r>
              <a:rPr lang="en-US" altLang="en-US" sz="3200" baseline="0" dirty="0"/>
              <a:t> BEHAVIORS and EXPECTATIONS</a:t>
            </a:r>
            <a:endParaRPr lang="en-US" altLang="en-US" sz="3200" dirty="0"/>
          </a:p>
        </c:rich>
      </c:tx>
    </c:title>
    <c:plotArea>
      <c:layout>
        <c:manualLayout>
          <c:layoutTarget val="inner"/>
          <c:xMode val="edge"/>
          <c:yMode val="edge"/>
          <c:x val="0.14469338328317174"/>
          <c:y val="0.34950541671080482"/>
          <c:w val="0.77079109067417173"/>
          <c:h val="0.48983575468358814"/>
        </c:manualLayout>
      </c:layout>
      <c:barChart>
        <c:barDir val="col"/>
        <c:grouping val="stacked"/>
        <c:ser>
          <c:idx val="0"/>
          <c:order val="0"/>
          <c:tx>
            <c:strRef>
              <c:f>UserBehavior!$B$5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-0.10349272673285433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0"/>
                  <c:y val="-0.11642931757446016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UserBehavior!$C$4:$D$4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UserBehavior!$C$5:$D$5</c:f>
              <c:numCache>
                <c:formatCode>0%</c:formatCode>
                <c:ptCount val="2"/>
                <c:pt idx="0">
                  <c:v>0</c:v>
                </c:pt>
                <c:pt idx="1">
                  <c:v>0.28000000000000008</c:v>
                </c:pt>
              </c:numCache>
            </c:numRef>
          </c:val>
        </c:ser>
        <c:gapWidth val="222"/>
        <c:overlap val="100"/>
        <c:axId val="104542976"/>
        <c:axId val="104544512"/>
      </c:barChart>
      <c:catAx>
        <c:axId val="1045429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2400" b="1"/>
            </a:pPr>
            <a:endParaRPr lang="en-US"/>
          </a:p>
        </c:txPr>
        <c:crossAx val="104544512"/>
        <c:crosses val="autoZero"/>
        <c:auto val="1"/>
        <c:lblAlgn val="ctr"/>
        <c:lblOffset val="100"/>
      </c:catAx>
      <c:valAx>
        <c:axId val="104544512"/>
        <c:scaling>
          <c:orientation val="minMax"/>
        </c:scaling>
        <c:axPos val="l"/>
        <c:numFmt formatCode="0%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latin typeface="+mn-lt"/>
              </a:defRPr>
            </a:pPr>
            <a:endParaRPr lang="en-US"/>
          </a:p>
        </c:txPr>
        <c:crossAx val="104542976"/>
        <c:crosses val="autoZero"/>
        <c:crossBetween val="between"/>
        <c:majorUnit val="0.25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TW"/>
            </a:pPr>
            <a:r>
              <a:rPr lang="en-US" altLang="en-US" sz="2400" dirty="0"/>
              <a:t>Issues facing Hong Kong Library Directors 2012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2017</a:t>
            </a:r>
          </a:p>
          <a:p>
            <a:pPr>
              <a:defRPr lang="zh-TW"/>
            </a:pPr>
            <a:r>
              <a:rPr lang="en-US" altLang="en-US" sz="3200" dirty="0"/>
              <a:t>SPACE</a:t>
            </a:r>
          </a:p>
        </c:rich>
      </c:tx>
    </c:title>
    <c:plotArea>
      <c:layout>
        <c:manualLayout>
          <c:layoutTarget val="inner"/>
          <c:xMode val="edge"/>
          <c:yMode val="edge"/>
          <c:x val="0.16884953727575897"/>
          <c:y val="0.30298787026160851"/>
          <c:w val="0.71730869611862669"/>
          <c:h val="0.56402706191197149"/>
        </c:manualLayout>
      </c:layout>
      <c:barChart>
        <c:barDir val="col"/>
        <c:grouping val="stacked"/>
        <c:ser>
          <c:idx val="0"/>
          <c:order val="0"/>
          <c:tx>
            <c:strRef>
              <c:f>Space!$B$5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0.10349272673285421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0"/>
                  <c:y val="-0.11642931757445998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zh-TW" sz="2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Space!$C$4:$D$4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Space!$C$5:$D$5</c:f>
              <c:numCache>
                <c:formatCode>0%</c:formatCode>
                <c:ptCount val="2"/>
                <c:pt idx="0">
                  <c:v>0.86000000000000165</c:v>
                </c:pt>
                <c:pt idx="1">
                  <c:v>0.71000000000000163</c:v>
                </c:pt>
              </c:numCache>
            </c:numRef>
          </c:val>
        </c:ser>
        <c:gapWidth val="222"/>
        <c:overlap val="100"/>
        <c:axId val="104581760"/>
        <c:axId val="104673664"/>
      </c:barChart>
      <c:catAx>
        <c:axId val="1045817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/>
            </a:pPr>
            <a:endParaRPr lang="en-US"/>
          </a:p>
        </c:txPr>
        <c:crossAx val="104673664"/>
        <c:crosses val="autoZero"/>
        <c:auto val="1"/>
        <c:lblAlgn val="ctr"/>
        <c:lblOffset val="100"/>
      </c:catAx>
      <c:valAx>
        <c:axId val="104673664"/>
        <c:scaling>
          <c:orientation val="minMax"/>
        </c:scaling>
        <c:axPos val="l"/>
        <c:numFmt formatCode="0%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>
                <a:latin typeface="+mn-lt"/>
              </a:defRPr>
            </a:pPr>
            <a:endParaRPr lang="en-US"/>
          </a:p>
        </c:txPr>
        <c:crossAx val="104581760"/>
        <c:crosses val="autoZero"/>
        <c:crossBetween val="between"/>
        <c:majorUnit val="0.25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TW" sz="2400"/>
            </a:pPr>
            <a:r>
              <a:rPr lang="en-US" sz="2300" dirty="0"/>
              <a:t>Issues facing Hong Kong Library Directors 2012 </a:t>
            </a:r>
            <a:r>
              <a:rPr lang="en-US" sz="2300" dirty="0" err="1"/>
              <a:t>vs</a:t>
            </a:r>
            <a:r>
              <a:rPr lang="en-US" sz="2300" dirty="0"/>
              <a:t> 2017</a:t>
            </a:r>
          </a:p>
          <a:p>
            <a:pPr>
              <a:defRPr lang="zh-TW" sz="2400"/>
            </a:pPr>
            <a:r>
              <a:rPr lang="en-US" sz="3200" dirty="0"/>
              <a:t>FUNDING</a:t>
            </a:r>
          </a:p>
        </c:rich>
      </c:tx>
    </c:title>
    <c:plotArea>
      <c:layout>
        <c:manualLayout>
          <c:layoutTarget val="inner"/>
          <c:xMode val="edge"/>
          <c:yMode val="edge"/>
          <c:x val="0.161429735061556"/>
          <c:y val="0.31455228445278932"/>
          <c:w val="0.73359989683721805"/>
          <c:h val="0.5884032548193765"/>
        </c:manualLayout>
      </c:layout>
      <c:barChart>
        <c:barDir val="col"/>
        <c:grouping val="stacked"/>
        <c:ser>
          <c:idx val="0"/>
          <c:order val="0"/>
          <c:tx>
            <c:strRef>
              <c:f>Funding!$B$6</c:f>
              <c:strCache>
                <c:ptCount val="1"/>
                <c:pt idx="0">
                  <c:v>Staff</c:v>
                </c:pt>
              </c:strCache>
            </c:strRef>
          </c:tx>
          <c:dLbls>
            <c:txPr>
              <a:bodyPr/>
              <a:lstStyle/>
              <a:p>
                <a:pPr>
                  <a:defRPr lang="zh-TW" sz="2800" b="1"/>
                </a:pPr>
                <a:endParaRPr lang="en-US"/>
              </a:p>
            </c:txPr>
            <c:showVal val="1"/>
          </c:dLbls>
          <c:cat>
            <c:numRef>
              <c:f>Funding!$C$5:$D$5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Funding!$C$6:$D$6</c:f>
              <c:numCache>
                <c:formatCode>0%</c:formatCode>
                <c:ptCount val="2"/>
                <c:pt idx="0">
                  <c:v>0.43000000000000038</c:v>
                </c:pt>
                <c:pt idx="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Funding!$B$7</c:f>
              <c:strCache>
                <c:ptCount val="1"/>
                <c:pt idx="0">
                  <c:v>Library Resources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lang="zh-TW" sz="2800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zh-TW" sz="2400" b="1"/>
                </a:pPr>
                <a:endParaRPr lang="en-US"/>
              </a:p>
            </c:txPr>
            <c:showVal val="1"/>
          </c:dLbls>
          <c:cat>
            <c:numRef>
              <c:f>Funding!$C$5:$D$5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Funding!$C$7:$D$7</c:f>
              <c:numCache>
                <c:formatCode>General</c:formatCode>
                <c:ptCount val="2"/>
                <c:pt idx="0" formatCode="0%">
                  <c:v>0.29000000000000031</c:v>
                </c:pt>
              </c:numCache>
            </c:numRef>
          </c:val>
        </c:ser>
        <c:ser>
          <c:idx val="2"/>
          <c:order val="2"/>
          <c:tx>
            <c:strRef>
              <c:f>Funding!$B$8</c:f>
              <c:strCache>
                <c:ptCount val="1"/>
                <c:pt idx="0">
                  <c:v>Overall</c:v>
                </c:pt>
              </c:strCache>
            </c:strRef>
          </c:tx>
          <c:dLbls>
            <c:txPr>
              <a:bodyPr/>
              <a:lstStyle/>
              <a:p>
                <a:pPr>
                  <a:defRPr lang="zh-TW" sz="2800" b="1"/>
                </a:pPr>
                <a:endParaRPr lang="en-US"/>
              </a:p>
            </c:txPr>
            <c:showVal val="1"/>
          </c:dLbls>
          <c:cat>
            <c:numRef>
              <c:f>Funding!$C$5:$D$5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Funding!$C$8:$D$8</c:f>
              <c:numCache>
                <c:formatCode>0%</c:formatCode>
                <c:ptCount val="2"/>
                <c:pt idx="1">
                  <c:v>0.14000000000000001</c:v>
                </c:pt>
              </c:numCache>
            </c:numRef>
          </c:val>
        </c:ser>
        <c:dLbls>
          <c:showVal val="1"/>
        </c:dLbls>
        <c:gapWidth val="134"/>
        <c:overlap val="100"/>
        <c:axId val="104803328"/>
        <c:axId val="104817408"/>
      </c:barChart>
      <c:catAx>
        <c:axId val="104803328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/>
            </a:pPr>
            <a:endParaRPr lang="en-US"/>
          </a:p>
        </c:txPr>
        <c:crossAx val="104817408"/>
        <c:crosses val="autoZero"/>
        <c:auto val="1"/>
        <c:lblAlgn val="ctr"/>
        <c:lblOffset val="100"/>
      </c:catAx>
      <c:valAx>
        <c:axId val="104817408"/>
        <c:scaling>
          <c:orientation val="minMax"/>
        </c:scaling>
        <c:axPos val="l"/>
        <c:numFmt formatCode="0%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/>
            </a:pPr>
            <a:endParaRPr lang="en-US"/>
          </a:p>
        </c:txPr>
        <c:crossAx val="10480332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2510115802013064"/>
          <c:y val="0.20823606179400042"/>
          <c:w val="0.24940262552860601"/>
          <c:h val="0.32370900988636508"/>
        </c:manualLayout>
      </c:layout>
      <c:txPr>
        <a:bodyPr/>
        <a:lstStyle/>
        <a:p>
          <a:pPr>
            <a:defRPr lang="zh-TW" sz="2000"/>
          </a:pPr>
          <a:endParaRPr lang="en-U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TW"/>
            </a:pPr>
            <a:r>
              <a:rPr lang="en-US" altLang="en-US" sz="2400" dirty="0"/>
              <a:t>Issues facing Hong Kong Library Directors 2012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2017</a:t>
            </a:r>
          </a:p>
          <a:p>
            <a:pPr>
              <a:defRPr lang="zh-TW"/>
            </a:pPr>
            <a:r>
              <a:rPr lang="en-US" altLang="en-US" sz="3200" dirty="0"/>
              <a:t>PRINT</a:t>
            </a:r>
            <a:r>
              <a:rPr lang="en-US" altLang="en-US" sz="3200" baseline="0" dirty="0"/>
              <a:t> </a:t>
            </a:r>
            <a:r>
              <a:rPr lang="en-US" altLang="en-US" sz="3200" baseline="0" dirty="0" err="1"/>
              <a:t>vs</a:t>
            </a:r>
            <a:r>
              <a:rPr lang="en-US" altLang="en-US" sz="3200" baseline="0" dirty="0"/>
              <a:t> ELECTRONIC BALANCE</a:t>
            </a:r>
            <a:endParaRPr lang="en-US" altLang="en-US" sz="3200" dirty="0"/>
          </a:p>
        </c:rich>
      </c:tx>
    </c:title>
    <c:plotArea>
      <c:layout>
        <c:manualLayout>
          <c:layoutTarget val="inner"/>
          <c:xMode val="edge"/>
          <c:yMode val="edge"/>
          <c:x val="0.15357174103237142"/>
          <c:y val="0.33492331468747133"/>
          <c:w val="0.7714492563429598"/>
          <c:h val="0.53662351469991865"/>
        </c:manualLayout>
      </c:layout>
      <c:barChart>
        <c:barDir val="col"/>
        <c:grouping val="stacked"/>
        <c:ser>
          <c:idx val="0"/>
          <c:order val="0"/>
          <c:tx>
            <c:strRef>
              <c:f>PrintVsE!$B$5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0.10349272673285421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1.3888888888888948E-3"/>
                  <c:y val="-0.10039572623243935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zh-TW" sz="2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PrintVsE!$C$4:$D$4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PrintVsE!$C$5:$D$5</c:f>
              <c:numCache>
                <c:formatCode>0%</c:formatCode>
                <c:ptCount val="2"/>
                <c:pt idx="0">
                  <c:v>0.57000000000000062</c:v>
                </c:pt>
                <c:pt idx="1">
                  <c:v>0.43000000000000038</c:v>
                </c:pt>
              </c:numCache>
            </c:numRef>
          </c:val>
        </c:ser>
        <c:gapWidth val="222"/>
        <c:overlap val="100"/>
        <c:axId val="104830464"/>
        <c:axId val="104832000"/>
      </c:barChart>
      <c:catAx>
        <c:axId val="1048304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/>
            </a:pPr>
            <a:endParaRPr lang="en-US"/>
          </a:p>
        </c:txPr>
        <c:crossAx val="104832000"/>
        <c:crosses val="autoZero"/>
        <c:auto val="1"/>
        <c:lblAlgn val="ctr"/>
        <c:lblOffset val="100"/>
      </c:catAx>
      <c:valAx>
        <c:axId val="104832000"/>
        <c:scaling>
          <c:orientation val="minMax"/>
          <c:max val="1"/>
        </c:scaling>
        <c:axPos val="l"/>
        <c:numFmt formatCode="0%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zh-TW" sz="2000" b="1">
                <a:latin typeface="+mn-lt"/>
              </a:defRPr>
            </a:pPr>
            <a:endParaRPr lang="en-US"/>
          </a:p>
        </c:txPr>
        <c:crossAx val="104830464"/>
        <c:crosses val="autoZero"/>
        <c:crossBetween val="between"/>
        <c:majorUnit val="0.25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/>
              <a:t>How would you prioritise your staff resources in the following areas?</a:t>
            </a:r>
            <a:endParaRPr lang="en-US" altLang="en-US" sz="2400"/>
          </a:p>
        </c:rich>
      </c:tx>
      <c:layout>
        <c:manualLayout>
          <c:xMode val="edge"/>
          <c:yMode val="edge"/>
          <c:x val="0.13629031088174409"/>
          <c:y val="1.3483138081003598E-2"/>
        </c:manualLayout>
      </c:layout>
    </c:title>
    <c:plotArea>
      <c:layout>
        <c:manualLayout>
          <c:layoutTarget val="inner"/>
          <c:xMode val="edge"/>
          <c:yMode val="edge"/>
          <c:x val="0.37411740976011731"/>
          <c:y val="0.18990014798503033"/>
          <c:w val="0.38900885597708496"/>
          <c:h val="0.64480680293411252"/>
        </c:manualLayout>
      </c:layout>
      <c:barChart>
        <c:barDir val="bar"/>
        <c:grouping val="stacked"/>
        <c:ser>
          <c:idx val="0"/>
          <c:order val="0"/>
          <c:tx>
            <c:v>Percentage ranking this item as most important</c:v>
          </c:tx>
          <c:dLbls>
            <c:delete val="1"/>
          </c:dLbls>
          <c:cat>
            <c:strRef>
              <c:f>'Q3'!$B$18:$B$23</c:f>
              <c:strCache>
                <c:ptCount val="6"/>
                <c:pt idx="0">
                  <c:v>Developing and maintaining special collections</c:v>
                </c:pt>
                <c:pt idx="1">
                  <c:v>Supporting the research projects of faculty members</c:v>
                </c:pt>
                <c:pt idx="2">
                  <c:v>Building or maintaining local discovery resources</c:v>
                </c:pt>
                <c:pt idx="3">
                  <c:v>Purchasing/licensing digital resources</c:v>
                </c:pt>
                <c:pt idx="4">
                  <c:v>Providing reference services</c:v>
                </c:pt>
                <c:pt idx="5">
                  <c:v>Supporting faculty instruction and student learning</c:v>
                </c:pt>
              </c:strCache>
            </c:strRef>
          </c:cat>
          <c:val>
            <c:numRef>
              <c:f>'Q3'!$C$18:$C$23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Percentage ranking this item as second important</c:v>
          </c:tx>
          <c:dLbls>
            <c:delete val="1"/>
          </c:dLbls>
          <c:cat>
            <c:strRef>
              <c:f>'Q3'!$B$18:$B$23</c:f>
              <c:strCache>
                <c:ptCount val="6"/>
                <c:pt idx="0">
                  <c:v>Developing and maintaining special collections</c:v>
                </c:pt>
                <c:pt idx="1">
                  <c:v>Supporting the research projects of faculty members</c:v>
                </c:pt>
                <c:pt idx="2">
                  <c:v>Building or maintaining local discovery resources</c:v>
                </c:pt>
                <c:pt idx="3">
                  <c:v>Purchasing/licensing digital resources</c:v>
                </c:pt>
                <c:pt idx="4">
                  <c:v>Providing reference services</c:v>
                </c:pt>
                <c:pt idx="5">
                  <c:v>Supporting faculty instruction and student learning</c:v>
                </c:pt>
              </c:strCache>
            </c:strRef>
          </c:cat>
          <c:val>
            <c:numRef>
              <c:f>'Q3'!$D$18:$D$23</c:f>
              <c:numCache>
                <c:formatCode>0.0%</c:formatCode>
                <c:ptCount val="6"/>
                <c:pt idx="0" formatCode="0%">
                  <c:v>0</c:v>
                </c:pt>
                <c:pt idx="1">
                  <c:v>0.57099999999999995</c:v>
                </c:pt>
                <c:pt idx="2">
                  <c:v>0.14300000000000004</c:v>
                </c:pt>
                <c:pt idx="3">
                  <c:v>0.28600000000000031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dLbls>
          <c:showVal val="1"/>
        </c:dLbls>
        <c:gapWidth val="173"/>
        <c:overlap val="100"/>
        <c:axId val="104915712"/>
        <c:axId val="104917248"/>
      </c:barChart>
      <c:catAx>
        <c:axId val="1049157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4917248"/>
        <c:crosses val="autoZero"/>
        <c:auto val="1"/>
        <c:lblAlgn val="ctr"/>
        <c:lblOffset val="100"/>
      </c:catAx>
      <c:valAx>
        <c:axId val="104917248"/>
        <c:scaling>
          <c:orientation val="minMax"/>
          <c:max val="1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0491571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9876915395615522"/>
          <c:y val="0.23195870561080442"/>
          <c:w val="0.19433854235917586"/>
          <c:h val="0.594442564467765"/>
        </c:manualLayout>
      </c:layout>
      <c:overlay val="1"/>
      <c:txPr>
        <a:bodyPr/>
        <a:lstStyle/>
        <a:p>
          <a:pPr>
            <a:defRPr sz="2000" b="0"/>
          </a:pPr>
          <a:endParaRPr lang="en-US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lang="zh-TW"/>
            </a:pPr>
            <a:r>
              <a:rPr lang="en-US" dirty="0"/>
              <a:t>What percentage of your CURRENT materials expenditure </a:t>
            </a:r>
          </a:p>
          <a:p>
            <a:pPr>
              <a:defRPr lang="zh-TW"/>
            </a:pPr>
            <a:r>
              <a:rPr lang="en-US" dirty="0"/>
              <a:t>is on digital resources?</a:t>
            </a:r>
          </a:p>
        </c:rich>
      </c:tx>
      <c:layout>
        <c:manualLayout>
          <c:xMode val="edge"/>
          <c:yMode val="edge"/>
          <c:x val="0.16447174674114101"/>
          <c:y val="2.4014096804094207E-2"/>
        </c:manualLayout>
      </c:layout>
    </c:title>
    <c:plotArea>
      <c:layout>
        <c:manualLayout>
          <c:layoutTarget val="inner"/>
          <c:xMode val="edge"/>
          <c:yMode val="edge"/>
          <c:x val="0.14101965444094533"/>
          <c:y val="0.28289680776210191"/>
          <c:w val="0.79889983677819287"/>
          <c:h val="0.57953336381427656"/>
        </c:manualLayout>
      </c:layout>
      <c:barChart>
        <c:barDir val="col"/>
        <c:grouping val="stacked"/>
        <c:ser>
          <c:idx val="0"/>
          <c:order val="0"/>
          <c:tx>
            <c:strRef>
              <c:f>'Q5'!$C$5:$C$6</c:f>
              <c:strCache>
                <c:ptCount val="1"/>
                <c:pt idx="0">
                  <c:v>Response Percent</c:v>
                </c:pt>
              </c:strCache>
            </c:strRef>
          </c:tx>
          <c:cat>
            <c:strRef>
              <c:f>'Q5'!$B$7:$B$12</c:f>
              <c:strCache>
                <c:ptCount val="6"/>
                <c:pt idx="0">
                  <c:v>&lt; 50%</c:v>
                </c:pt>
                <c:pt idx="1">
                  <c:v>51-60%</c:v>
                </c:pt>
                <c:pt idx="2">
                  <c:v>61-70%</c:v>
                </c:pt>
                <c:pt idx="3">
                  <c:v>71-80%</c:v>
                </c:pt>
                <c:pt idx="4">
                  <c:v>81-90%</c:v>
                </c:pt>
                <c:pt idx="5">
                  <c:v>91-100%</c:v>
                </c:pt>
              </c:strCache>
            </c:strRef>
          </c:cat>
          <c:val>
            <c:numRef>
              <c:f>'Q5'!$C$7:$C$12</c:f>
              <c:numCache>
                <c:formatCode>0%</c:formatCode>
                <c:ptCount val="6"/>
                <c:pt idx="0">
                  <c:v>0.14300000000000004</c:v>
                </c:pt>
                <c:pt idx="1">
                  <c:v>0</c:v>
                </c:pt>
                <c:pt idx="2">
                  <c:v>0.28600000000000031</c:v>
                </c:pt>
                <c:pt idx="3">
                  <c:v>0.57100000000000062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overlap val="100"/>
        <c:axId val="104824192"/>
        <c:axId val="105007744"/>
      </c:barChart>
      <c:catAx>
        <c:axId val="1048241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5007744"/>
        <c:crosses val="autoZero"/>
        <c:auto val="1"/>
        <c:lblAlgn val="ctr"/>
        <c:lblOffset val="100"/>
      </c:catAx>
      <c:valAx>
        <c:axId val="105007744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4824192"/>
        <c:crosses val="autoZero"/>
        <c:crossBetween val="between"/>
        <c:majorUnit val="0.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lang="zh-TW"/>
            </a:pPr>
            <a:r>
              <a:rPr lang="en-US" dirty="0"/>
              <a:t>What percentage of your materials expenditure do you think you will spend on digital resources IN 5 YEARS TIME?</a:t>
            </a:r>
          </a:p>
        </c:rich>
      </c:tx>
      <c:layout>
        <c:manualLayout>
          <c:xMode val="edge"/>
          <c:yMode val="edge"/>
          <c:x val="9.9083085549621017E-2"/>
          <c:y val="2.8902777287368241E-2"/>
        </c:manualLayout>
      </c:layout>
    </c:title>
    <c:plotArea>
      <c:layout>
        <c:manualLayout>
          <c:layoutTarget val="inner"/>
          <c:xMode val="edge"/>
          <c:yMode val="edge"/>
          <c:x val="0.13293284460132249"/>
          <c:y val="0.33243751380162273"/>
          <c:w val="0.83872522400217631"/>
          <c:h val="0.55544651417332302"/>
        </c:manualLayout>
      </c:layout>
      <c:barChart>
        <c:barDir val="col"/>
        <c:grouping val="stacked"/>
        <c:ser>
          <c:idx val="0"/>
          <c:order val="0"/>
          <c:tx>
            <c:strRef>
              <c:f>'Q6'!$C$3:$C$4</c:f>
              <c:strCache>
                <c:ptCount val="1"/>
                <c:pt idx="0">
                  <c:v>Response Percent</c:v>
                </c:pt>
              </c:strCache>
            </c:strRef>
          </c:tx>
          <c:cat>
            <c:strRef>
              <c:f>'Q6'!$B$5:$B$10</c:f>
              <c:strCache>
                <c:ptCount val="6"/>
                <c:pt idx="0">
                  <c:v>&lt; 50%</c:v>
                </c:pt>
                <c:pt idx="1">
                  <c:v>51-60%</c:v>
                </c:pt>
                <c:pt idx="2">
                  <c:v>61-70%</c:v>
                </c:pt>
                <c:pt idx="3">
                  <c:v>71-80%</c:v>
                </c:pt>
                <c:pt idx="4">
                  <c:v>81-90%</c:v>
                </c:pt>
                <c:pt idx="5">
                  <c:v>91-100%</c:v>
                </c:pt>
              </c:strCache>
            </c:strRef>
          </c:cat>
          <c:val>
            <c:numRef>
              <c:f>'Q6'!$C$5:$C$10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0.14300000000000004</c:v>
                </c:pt>
                <c:pt idx="3">
                  <c:v>0.42900000000000038</c:v>
                </c:pt>
                <c:pt idx="4">
                  <c:v>0.42900000000000038</c:v>
                </c:pt>
                <c:pt idx="5">
                  <c:v>0</c:v>
                </c:pt>
              </c:numCache>
            </c:numRef>
          </c:val>
        </c:ser>
        <c:gapWidth val="96"/>
        <c:overlap val="100"/>
        <c:axId val="105031936"/>
        <c:axId val="104960000"/>
      </c:barChart>
      <c:catAx>
        <c:axId val="105031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4960000"/>
        <c:crosses val="autoZero"/>
        <c:auto val="1"/>
        <c:lblAlgn val="ctr"/>
        <c:lblOffset val="100"/>
      </c:catAx>
      <c:valAx>
        <c:axId val="104960000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5031936"/>
        <c:crosses val="autoZero"/>
        <c:crossBetween val="between"/>
        <c:majorUnit val="0.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/>
              <a:t>Hong Kong JULAC Libraries</a:t>
            </a:r>
          </a:p>
          <a:p>
            <a:pPr>
              <a:defRPr lang="zh-TW" sz="3200"/>
            </a:pPr>
            <a:r>
              <a:rPr lang="en-US" sz="3200"/>
              <a:t>Monographs Purchased (Volumes)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586310333334601"/>
          <c:y val="0.25344800081808"/>
          <c:w val="0.83272225020974933"/>
          <c:h val="0.61752387769710981"/>
        </c:manualLayout>
      </c:layout>
      <c:lineChart>
        <c:grouping val="standard"/>
        <c:ser>
          <c:idx val="0"/>
          <c:order val="0"/>
          <c:tx>
            <c:strRef>
              <c:f>'Mono Purchased'!$A$2</c:f>
              <c:strCache>
                <c:ptCount val="1"/>
                <c:pt idx="0">
                  <c:v>Monographs Purchased (Vol.)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'Mono Purchased'!$B$1:$J$1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'Mono Purchased'!$B$2:$J$2</c:f>
              <c:numCache>
                <c:formatCode>_(* #,##0_);_(* \(#,##0\);_(* "-"??_);_(@_)</c:formatCode>
                <c:ptCount val="9"/>
                <c:pt idx="0">
                  <c:v>300569</c:v>
                </c:pt>
                <c:pt idx="1">
                  <c:v>238864</c:v>
                </c:pt>
                <c:pt idx="2">
                  <c:v>246482</c:v>
                </c:pt>
                <c:pt idx="3">
                  <c:v>253170</c:v>
                </c:pt>
                <c:pt idx="4">
                  <c:v>243092</c:v>
                </c:pt>
                <c:pt idx="5">
                  <c:v>242188</c:v>
                </c:pt>
                <c:pt idx="6">
                  <c:v>231721</c:v>
                </c:pt>
                <c:pt idx="7">
                  <c:v>203175</c:v>
                </c:pt>
              </c:numCache>
            </c:numRef>
          </c:val>
        </c:ser>
        <c:marker val="1"/>
        <c:axId val="102070144"/>
        <c:axId val="102075008"/>
      </c:lineChart>
      <c:catAx>
        <c:axId val="102070144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2075008"/>
        <c:crosses val="autoZero"/>
        <c:auto val="1"/>
        <c:lblAlgn val="ctr"/>
        <c:lblOffset val="100"/>
      </c:catAx>
      <c:valAx>
        <c:axId val="10207500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2070144"/>
        <c:crosses val="autoZero"/>
        <c:crossBetween val="between"/>
      </c:valAx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lang="zh-TW"/>
            </a:pPr>
            <a:r>
              <a:rPr lang="en-US" dirty="0"/>
              <a:t>IN 5 YEARS TIME, what percentage of your journals</a:t>
            </a:r>
          </a:p>
          <a:p>
            <a:pPr>
              <a:defRPr lang="zh-TW"/>
            </a:pPr>
            <a:r>
              <a:rPr lang="en-US" dirty="0"/>
              <a:t>will be e-journals only? </a:t>
            </a:r>
          </a:p>
        </c:rich>
      </c:tx>
      <c:layout>
        <c:manualLayout>
          <c:xMode val="edge"/>
          <c:yMode val="edge"/>
          <c:x val="0.15170442455546482"/>
          <c:y val="3.2801012747579059E-2"/>
        </c:manualLayout>
      </c:layout>
    </c:title>
    <c:plotArea>
      <c:layout>
        <c:manualLayout>
          <c:layoutTarget val="inner"/>
          <c:xMode val="edge"/>
          <c:yMode val="edge"/>
          <c:x val="0.12658657041872887"/>
          <c:y val="0.30450225578801132"/>
          <c:w val="0.83178316816022257"/>
          <c:h val="0.58373548772358763"/>
        </c:manualLayout>
      </c:layout>
      <c:barChart>
        <c:barDir val="col"/>
        <c:grouping val="stacked"/>
        <c:ser>
          <c:idx val="0"/>
          <c:order val="0"/>
          <c:tx>
            <c:strRef>
              <c:f>'Q7'!$C$3:$C$4</c:f>
              <c:strCache>
                <c:ptCount val="1"/>
                <c:pt idx="0">
                  <c:v>Response Percent</c:v>
                </c:pt>
              </c:strCache>
            </c:strRef>
          </c:tx>
          <c:cat>
            <c:strRef>
              <c:f>'Q7'!$B$5:$B$10</c:f>
              <c:strCache>
                <c:ptCount val="6"/>
                <c:pt idx="0">
                  <c:v>&lt; 50%</c:v>
                </c:pt>
                <c:pt idx="1">
                  <c:v>51-60%</c:v>
                </c:pt>
                <c:pt idx="2">
                  <c:v>61-70%</c:v>
                </c:pt>
                <c:pt idx="3">
                  <c:v>71-80%</c:v>
                </c:pt>
                <c:pt idx="4">
                  <c:v>81-90%</c:v>
                </c:pt>
                <c:pt idx="5">
                  <c:v>91-100%</c:v>
                </c:pt>
              </c:strCache>
            </c:strRef>
          </c:cat>
          <c:val>
            <c:numRef>
              <c:f>'Q7'!$C$5:$C$10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0.42900000000000038</c:v>
                </c:pt>
                <c:pt idx="5">
                  <c:v>0.57100000000000062</c:v>
                </c:pt>
              </c:numCache>
            </c:numRef>
          </c:val>
        </c:ser>
        <c:gapWidth val="109"/>
        <c:overlap val="100"/>
        <c:axId val="104975744"/>
        <c:axId val="105059456"/>
      </c:barChart>
      <c:catAx>
        <c:axId val="104975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5059456"/>
        <c:crosses val="autoZero"/>
        <c:auto val="1"/>
        <c:lblAlgn val="ctr"/>
        <c:lblOffset val="100"/>
      </c:catAx>
      <c:valAx>
        <c:axId val="105059456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4975744"/>
        <c:crosses val="autoZero"/>
        <c:crossBetween val="between"/>
        <c:majorUnit val="0.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lang="zh-TW"/>
            </a:pPr>
            <a:r>
              <a:rPr lang="en-US" dirty="0"/>
              <a:t>IN 5 YEARS TIME, what percentage of your book acquisitions</a:t>
            </a:r>
          </a:p>
          <a:p>
            <a:pPr>
              <a:defRPr lang="zh-TW"/>
            </a:pPr>
            <a:r>
              <a:rPr lang="en-US" dirty="0"/>
              <a:t>will be e-books only?</a:t>
            </a:r>
          </a:p>
        </c:rich>
      </c:tx>
      <c:layout>
        <c:manualLayout>
          <c:xMode val="edge"/>
          <c:yMode val="edge"/>
          <c:x val="0.17512996241158388"/>
          <c:y val="2.956118805111611E-2"/>
        </c:manualLayout>
      </c:layout>
    </c:title>
    <c:plotArea>
      <c:layout>
        <c:manualLayout>
          <c:layoutTarget val="inner"/>
          <c:xMode val="edge"/>
          <c:yMode val="edge"/>
          <c:x val="7.4108720061218533E-2"/>
          <c:y val="0.217670272339129"/>
          <c:w val="0.87311942191608405"/>
          <c:h val="0.66946106793760596"/>
        </c:manualLayout>
      </c:layout>
      <c:barChart>
        <c:barDir val="col"/>
        <c:grouping val="stacked"/>
        <c:ser>
          <c:idx val="0"/>
          <c:order val="0"/>
          <c:tx>
            <c:strRef>
              <c:f>'Q8'!$C$3:$C$4</c:f>
              <c:strCache>
                <c:ptCount val="1"/>
                <c:pt idx="0">
                  <c:v>Response Percent</c:v>
                </c:pt>
              </c:strCache>
            </c:strRef>
          </c:tx>
          <c:cat>
            <c:strRef>
              <c:f>'Q8'!$B$5:$B$14</c:f>
              <c:strCache>
                <c:ptCount val="10"/>
                <c:pt idx="0">
                  <c:v>&lt; 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</c:strCache>
            </c:strRef>
          </c:cat>
          <c:val>
            <c:numRef>
              <c:f>'Q8'!$C$5:$C$14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0.14300000000000004</c:v>
                </c:pt>
                <c:pt idx="5">
                  <c:v>0.14300000000000004</c:v>
                </c:pt>
                <c:pt idx="6">
                  <c:v>0.14300000000000004</c:v>
                </c:pt>
                <c:pt idx="7">
                  <c:v>0.42900000000000038</c:v>
                </c:pt>
                <c:pt idx="8">
                  <c:v>0.14300000000000004</c:v>
                </c:pt>
                <c:pt idx="9">
                  <c:v>0</c:v>
                </c:pt>
              </c:numCache>
            </c:numRef>
          </c:val>
        </c:ser>
        <c:gapWidth val="108"/>
        <c:overlap val="100"/>
        <c:axId val="105079552"/>
        <c:axId val="105081088"/>
      </c:barChart>
      <c:catAx>
        <c:axId val="105079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zh-TW" sz="1700"/>
            </a:pPr>
            <a:endParaRPr lang="en-US"/>
          </a:p>
        </c:txPr>
        <c:crossAx val="105081088"/>
        <c:crosses val="autoZero"/>
        <c:auto val="1"/>
        <c:lblAlgn val="ctr"/>
        <c:lblOffset val="100"/>
      </c:catAx>
      <c:valAx>
        <c:axId val="105081088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zh-TW"/>
            </a:pPr>
            <a:endParaRPr lang="en-US"/>
          </a:p>
        </c:txPr>
        <c:crossAx val="105079552"/>
        <c:crosses val="autoZero"/>
        <c:crossBetween val="between"/>
        <c:majorUnit val="0.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/>
              <a:t>Hong Kong JULAC Libraries</a:t>
            </a:r>
          </a:p>
          <a:p>
            <a:pPr>
              <a:defRPr lang="zh-TW" sz="3200"/>
            </a:pPr>
            <a:r>
              <a:rPr lang="en-US" sz="3200"/>
              <a:t>E-Journals (Titles)</a:t>
            </a:r>
          </a:p>
        </c:rich>
      </c:tx>
      <c:layout>
        <c:manualLayout>
          <c:xMode val="edge"/>
          <c:yMode val="edge"/>
          <c:x val="0.26977075522682031"/>
          <c:y val="1.3227696922564198E-2"/>
        </c:manualLayout>
      </c:layout>
    </c:title>
    <c:plotArea>
      <c:layout>
        <c:manualLayout>
          <c:layoutTarget val="inner"/>
          <c:xMode val="edge"/>
          <c:yMode val="edge"/>
          <c:x val="0.14233717440058397"/>
          <c:y val="0.23716705088323536"/>
          <c:w val="0.84122162038493065"/>
          <c:h val="0.65331681896456062"/>
        </c:manualLayout>
      </c:layout>
      <c:lineChart>
        <c:grouping val="standard"/>
        <c:ser>
          <c:idx val="0"/>
          <c:order val="0"/>
          <c:tx>
            <c:strRef>
              <c:f>'e-Journal'!$A$2</c:f>
              <c:strCache>
                <c:ptCount val="1"/>
                <c:pt idx="0">
                  <c:v>E-journals (titles)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'e-Journal'!$B$1:$L$1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'e-Journal'!$B$2:$L$2</c:f>
              <c:numCache>
                <c:formatCode>_(* #,##0_);_(* \(#,##0\);_(* "-"??_);_(@_)</c:formatCode>
                <c:ptCount val="11"/>
                <c:pt idx="0">
                  <c:v>125560</c:v>
                </c:pt>
                <c:pt idx="1">
                  <c:v>152252</c:v>
                </c:pt>
                <c:pt idx="2">
                  <c:v>117063</c:v>
                </c:pt>
                <c:pt idx="3">
                  <c:v>173306</c:v>
                </c:pt>
                <c:pt idx="4">
                  <c:v>204659</c:v>
                </c:pt>
                <c:pt idx="5">
                  <c:v>257784</c:v>
                </c:pt>
                <c:pt idx="6">
                  <c:v>306888</c:v>
                </c:pt>
                <c:pt idx="7">
                  <c:v>314621</c:v>
                </c:pt>
                <c:pt idx="8">
                  <c:v>344937</c:v>
                </c:pt>
                <c:pt idx="9">
                  <c:v>342173</c:v>
                </c:pt>
              </c:numCache>
            </c:numRef>
          </c:val>
        </c:ser>
        <c:marker val="1"/>
        <c:axId val="102094720"/>
        <c:axId val="102096896"/>
      </c:lineChart>
      <c:catAx>
        <c:axId val="102094720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2096896"/>
        <c:crosses val="autoZero"/>
        <c:auto val="1"/>
        <c:lblAlgn val="ctr"/>
        <c:lblOffset val="100"/>
      </c:catAx>
      <c:valAx>
        <c:axId val="10209689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209472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 dirty="0"/>
              <a:t>Total Circulation</a:t>
            </a:r>
            <a:r>
              <a:rPr lang="en-US" sz="3200" baseline="0" dirty="0"/>
              <a:t> </a:t>
            </a:r>
            <a:r>
              <a:rPr lang="en-US" sz="3200" dirty="0"/>
              <a:t>(Median</a:t>
            </a:r>
            <a:r>
              <a:rPr lang="en-US" sz="3200" dirty="0" smtClean="0"/>
              <a:t>)</a:t>
            </a:r>
            <a:endParaRPr lang="en-US" sz="3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917262762929287"/>
          <c:y val="0.15449655726083344"/>
          <c:w val="0.76791316710411195"/>
          <c:h val="0.73541536058709611"/>
        </c:manualLayout>
      </c:layout>
      <c:lineChart>
        <c:grouping val="standard"/>
        <c:ser>
          <c:idx val="0"/>
          <c:order val="0"/>
          <c:tx>
            <c:strRef>
              <c:f>Circ!$A$4</c:f>
              <c:strCache>
                <c:ptCount val="1"/>
                <c:pt idx="0">
                  <c:v>ARL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solidFill>
                <a:srgbClr val="7030A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Circ!$B$3:$M$3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Circ!$B$4:$M$4</c:f>
              <c:numCache>
                <c:formatCode>#,##0;[Red]#,##0</c:formatCode>
                <c:ptCount val="12"/>
                <c:pt idx="0">
                  <c:v>482542</c:v>
                </c:pt>
                <c:pt idx="1">
                  <c:v>467277</c:v>
                </c:pt>
                <c:pt idx="2">
                  <c:v>462223</c:v>
                </c:pt>
                <c:pt idx="3">
                  <c:v>479733</c:v>
                </c:pt>
                <c:pt idx="4">
                  <c:v>496369</c:v>
                </c:pt>
                <c:pt idx="5">
                  <c:v>473216</c:v>
                </c:pt>
                <c:pt idx="6">
                  <c:v>466403</c:v>
                </c:pt>
                <c:pt idx="7">
                  <c:v>456597</c:v>
                </c:pt>
                <c:pt idx="8">
                  <c:v>429626</c:v>
                </c:pt>
                <c:pt idx="9">
                  <c:v>414482</c:v>
                </c:pt>
              </c:numCache>
            </c:numRef>
          </c:val>
        </c:ser>
        <c:ser>
          <c:idx val="1"/>
          <c:order val="1"/>
          <c:tx>
            <c:strRef>
              <c:f>Circ!$A$5</c:f>
              <c:strCache>
                <c:ptCount val="1"/>
                <c:pt idx="0">
                  <c:v>CAUL</c:v>
                </c:pt>
              </c:strCache>
            </c:strRef>
          </c:tx>
          <c:marker>
            <c:symbol val="circle"/>
            <c:size val="11"/>
            <c:spPr>
              <a:solidFill>
                <a:srgbClr val="00B0F0"/>
              </a:solidFill>
            </c:spPr>
          </c:marker>
          <c:cat>
            <c:numRef>
              <c:f>Circ!$B$3:$M$3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Circ!$B$5:$M$5</c:f>
              <c:numCache>
                <c:formatCode>#,##0;[Red]#,##0</c:formatCode>
                <c:ptCount val="12"/>
                <c:pt idx="0">
                  <c:v>355885</c:v>
                </c:pt>
                <c:pt idx="1">
                  <c:v>376895</c:v>
                </c:pt>
                <c:pt idx="2">
                  <c:v>391901</c:v>
                </c:pt>
                <c:pt idx="3">
                  <c:v>353258</c:v>
                </c:pt>
                <c:pt idx="4">
                  <c:v>354956</c:v>
                </c:pt>
                <c:pt idx="5">
                  <c:v>349663</c:v>
                </c:pt>
                <c:pt idx="6">
                  <c:v>361668</c:v>
                </c:pt>
                <c:pt idx="7">
                  <c:v>381354</c:v>
                </c:pt>
                <c:pt idx="8">
                  <c:v>346782</c:v>
                </c:pt>
                <c:pt idx="9">
                  <c:v>332283</c:v>
                </c:pt>
                <c:pt idx="10">
                  <c:v>333311</c:v>
                </c:pt>
                <c:pt idx="11">
                  <c:v>270636</c:v>
                </c:pt>
              </c:numCache>
            </c:numRef>
          </c:val>
        </c:ser>
        <c:ser>
          <c:idx val="2"/>
          <c:order val="2"/>
          <c:tx>
            <c:strRef>
              <c:f>Circ!$A$6</c:f>
              <c:strCache>
                <c:ptCount val="1"/>
                <c:pt idx="0">
                  <c:v>JULAC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13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Circ!$B$3:$M$3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Circ!$B$6:$M$6</c:f>
              <c:numCache>
                <c:formatCode>#,##0;[Red]#,##0</c:formatCode>
                <c:ptCount val="12"/>
                <c:pt idx="1">
                  <c:v>619863</c:v>
                </c:pt>
                <c:pt idx="2">
                  <c:v>627202</c:v>
                </c:pt>
                <c:pt idx="3">
                  <c:v>719513</c:v>
                </c:pt>
                <c:pt idx="4">
                  <c:v>728916</c:v>
                </c:pt>
                <c:pt idx="5">
                  <c:v>703909</c:v>
                </c:pt>
                <c:pt idx="6">
                  <c:v>745056</c:v>
                </c:pt>
                <c:pt idx="7">
                  <c:v>724897</c:v>
                </c:pt>
                <c:pt idx="8">
                  <c:v>721539</c:v>
                </c:pt>
                <c:pt idx="9">
                  <c:v>757301</c:v>
                </c:pt>
                <c:pt idx="10">
                  <c:v>766831</c:v>
                </c:pt>
                <c:pt idx="11">
                  <c:v>711801</c:v>
                </c:pt>
              </c:numCache>
            </c:numRef>
          </c:val>
        </c:ser>
        <c:marker val="1"/>
        <c:axId val="103170816"/>
        <c:axId val="103172736"/>
      </c:lineChart>
      <c:catAx>
        <c:axId val="10317081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3172736"/>
        <c:crosses val="autoZero"/>
        <c:auto val="1"/>
        <c:lblAlgn val="ctr"/>
        <c:lblOffset val="100"/>
      </c:catAx>
      <c:valAx>
        <c:axId val="103172736"/>
        <c:scaling>
          <c:orientation val="minMax"/>
        </c:scaling>
        <c:axPos val="l"/>
        <c:majorGridlines/>
        <c:numFmt formatCode="#,##0;[Red]#,##0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317081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2800"/>
            </a:pPr>
            <a:r>
              <a:rPr lang="en-US" sz="2800"/>
              <a:t>Hong Kong JULAC Libraries</a:t>
            </a:r>
          </a:p>
          <a:p>
            <a:pPr>
              <a:defRPr lang="zh-TW" sz="2800"/>
            </a:pPr>
            <a:r>
              <a:rPr lang="en-US" sz="2800"/>
              <a:t>Interlibrary Loans (Provided to other Libraries)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635878620922704"/>
          <c:y val="0.27160459537417803"/>
          <c:w val="0.83673547676780569"/>
          <c:h val="0.60420567124915092"/>
        </c:manualLayout>
      </c:layout>
      <c:lineChart>
        <c:grouping val="standard"/>
        <c:ser>
          <c:idx val="0"/>
          <c:order val="0"/>
          <c:tx>
            <c:strRef>
              <c:f>'ILL(Provided)'!$A$2</c:f>
              <c:strCache>
                <c:ptCount val="1"/>
                <c:pt idx="0">
                  <c:v>Interlibrary Loans (Provided to other Libraries)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'ILL(Provided)'!$B$1:$L$1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'ILL(Provided)'!$B$2:$L$2</c:f>
              <c:numCache>
                <c:formatCode>_(* #,##0_);_(* \(#,##0\);_(* "-"??_);_(@_)</c:formatCode>
                <c:ptCount val="11"/>
                <c:pt idx="0">
                  <c:v>59695</c:v>
                </c:pt>
                <c:pt idx="1">
                  <c:v>65304</c:v>
                </c:pt>
                <c:pt idx="2">
                  <c:v>62530</c:v>
                </c:pt>
                <c:pt idx="3">
                  <c:v>62115</c:v>
                </c:pt>
                <c:pt idx="4">
                  <c:v>120823</c:v>
                </c:pt>
                <c:pt idx="5">
                  <c:v>209767</c:v>
                </c:pt>
                <c:pt idx="6">
                  <c:v>245981</c:v>
                </c:pt>
                <c:pt idx="7">
                  <c:v>277987</c:v>
                </c:pt>
                <c:pt idx="8">
                  <c:v>282467</c:v>
                </c:pt>
                <c:pt idx="9">
                  <c:v>252582</c:v>
                </c:pt>
              </c:numCache>
            </c:numRef>
          </c:val>
        </c:ser>
        <c:marker val="1"/>
        <c:axId val="103200640"/>
        <c:axId val="104023168"/>
      </c:lineChart>
      <c:catAx>
        <c:axId val="103200640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023168"/>
        <c:crosses val="autoZero"/>
        <c:auto val="1"/>
        <c:lblAlgn val="ctr"/>
        <c:lblOffset val="100"/>
      </c:catAx>
      <c:valAx>
        <c:axId val="10402316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320064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2400"/>
            </a:pPr>
            <a:r>
              <a:rPr lang="en-US" sz="2400"/>
              <a:t>Hong Kong JULAC Libraries</a:t>
            </a:r>
          </a:p>
          <a:p>
            <a:pPr>
              <a:defRPr lang="zh-TW" sz="2400"/>
            </a:pPr>
            <a:r>
              <a:rPr lang="en-US" sz="2400"/>
              <a:t>Interlibrary Loans (Received from other Libraries)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635878620922704"/>
          <c:y val="0.27160459537417803"/>
          <c:w val="0.83673547676780569"/>
          <c:h val="0.60420567124915092"/>
        </c:manualLayout>
      </c:layout>
      <c:lineChart>
        <c:grouping val="standard"/>
        <c:ser>
          <c:idx val="0"/>
          <c:order val="0"/>
          <c:tx>
            <c:strRef>
              <c:f>'ILL(Rcvd)'!$A$2</c:f>
              <c:strCache>
                <c:ptCount val="1"/>
                <c:pt idx="0">
                  <c:v>Interlibrary Loans (Received from other Libraries)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'ILL(Rcvd)'!$B$1:$L$1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'ILL(Rcvd)'!$B$2:$L$2</c:f>
              <c:numCache>
                <c:formatCode>_(* #,##0_);_(* \(#,##0\);_(* "-"??_);_(@_)</c:formatCode>
                <c:ptCount val="11"/>
                <c:pt idx="0">
                  <c:v>65578</c:v>
                </c:pt>
                <c:pt idx="1">
                  <c:v>65859</c:v>
                </c:pt>
                <c:pt idx="2">
                  <c:v>65431</c:v>
                </c:pt>
                <c:pt idx="3">
                  <c:v>72337</c:v>
                </c:pt>
                <c:pt idx="4">
                  <c:v>118234</c:v>
                </c:pt>
                <c:pt idx="5">
                  <c:v>180938</c:v>
                </c:pt>
                <c:pt idx="6">
                  <c:v>211259</c:v>
                </c:pt>
                <c:pt idx="7">
                  <c:v>253501</c:v>
                </c:pt>
                <c:pt idx="8">
                  <c:v>270760</c:v>
                </c:pt>
                <c:pt idx="9">
                  <c:v>249403</c:v>
                </c:pt>
              </c:numCache>
            </c:numRef>
          </c:val>
        </c:ser>
        <c:marker val="1"/>
        <c:axId val="104092032"/>
        <c:axId val="104093952"/>
      </c:lineChart>
      <c:catAx>
        <c:axId val="104092032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093952"/>
        <c:crosses val="autoZero"/>
        <c:auto val="1"/>
        <c:lblAlgn val="ctr"/>
        <c:lblOffset val="100"/>
      </c:catAx>
      <c:valAx>
        <c:axId val="10409395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09203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/>
              <a:t>Hong Kong JULAC Libraries</a:t>
            </a:r>
          </a:p>
          <a:p>
            <a:pPr>
              <a:defRPr lang="zh-TW" sz="3200"/>
            </a:pPr>
            <a:r>
              <a:rPr lang="en-US" sz="3200"/>
              <a:t>Total Staff (FTE)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140397314765117"/>
          <c:y val="0.25344800081808"/>
          <c:w val="0.85718128070993249"/>
          <c:h val="0.61752387769711081"/>
        </c:manualLayout>
      </c:layout>
      <c:lineChart>
        <c:grouping val="standard"/>
        <c:ser>
          <c:idx val="0"/>
          <c:order val="0"/>
          <c:tx>
            <c:strRef>
              <c:f>TotalStaff!$A$2</c:f>
              <c:strCache>
                <c:ptCount val="1"/>
                <c:pt idx="0">
                  <c:v>Total Staff (FTE)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TotalStaff!$B$1:$J$1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TotalStaff!$B$2:$J$2</c:f>
              <c:numCache>
                <c:formatCode>_(* #,##0_);_(* \(#,##0\);_(* "-"??_);_(@_)</c:formatCode>
                <c:ptCount val="9"/>
                <c:pt idx="0">
                  <c:v>882.71</c:v>
                </c:pt>
                <c:pt idx="1">
                  <c:v>966.38</c:v>
                </c:pt>
                <c:pt idx="2">
                  <c:v>979.38</c:v>
                </c:pt>
                <c:pt idx="3">
                  <c:v>1002.7</c:v>
                </c:pt>
                <c:pt idx="4">
                  <c:v>1044.95</c:v>
                </c:pt>
                <c:pt idx="5">
                  <c:v>1045.4100000000001</c:v>
                </c:pt>
                <c:pt idx="6">
                  <c:v>1016.6800000000015</c:v>
                </c:pt>
                <c:pt idx="7">
                  <c:v>994.39</c:v>
                </c:pt>
              </c:numCache>
            </c:numRef>
          </c:val>
        </c:ser>
        <c:marker val="1"/>
        <c:axId val="104113664"/>
        <c:axId val="104115584"/>
      </c:lineChart>
      <c:catAx>
        <c:axId val="104113664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115584"/>
        <c:crosses val="autoZero"/>
        <c:auto val="1"/>
        <c:lblAlgn val="ctr"/>
        <c:lblOffset val="100"/>
      </c:catAx>
      <c:valAx>
        <c:axId val="10411558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11366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3200"/>
            </a:pPr>
            <a:r>
              <a:rPr lang="en-US" sz="3200" dirty="0"/>
              <a:t>Reference </a:t>
            </a:r>
            <a:r>
              <a:rPr lang="en-US" sz="3200" dirty="0" smtClean="0"/>
              <a:t>Transactions (Median)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863273466234801"/>
          <c:y val="0.19858893078506148"/>
          <c:w val="0.73194155186047682"/>
          <c:h val="0.67238287555604903"/>
        </c:manualLayout>
      </c:layout>
      <c:lineChart>
        <c:grouping val="standard"/>
        <c:ser>
          <c:idx val="0"/>
          <c:order val="0"/>
          <c:tx>
            <c:strRef>
              <c:f>RefTransaction!$A$72</c:f>
              <c:strCache>
                <c:ptCount val="1"/>
                <c:pt idx="0">
                  <c:v>Australia: CAUL (Median)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solidFill>
                <a:srgbClr val="7030A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RefTransaction!$B$71:$M$71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RefTransaction!$B$72:$M$72</c:f>
              <c:numCache>
                <c:formatCode>#,##0</c:formatCode>
                <c:ptCount val="12"/>
                <c:pt idx="0">
                  <c:v>29410</c:v>
                </c:pt>
                <c:pt idx="1">
                  <c:v>28646.5</c:v>
                </c:pt>
                <c:pt idx="2">
                  <c:v>26127</c:v>
                </c:pt>
                <c:pt idx="3">
                  <c:v>30705.5</c:v>
                </c:pt>
                <c:pt idx="4">
                  <c:v>35763.5</c:v>
                </c:pt>
                <c:pt idx="5">
                  <c:v>32045</c:v>
                </c:pt>
                <c:pt idx="6">
                  <c:v>30943</c:v>
                </c:pt>
                <c:pt idx="7">
                  <c:v>30032</c:v>
                </c:pt>
                <c:pt idx="8">
                  <c:v>22660.5</c:v>
                </c:pt>
                <c:pt idx="9">
                  <c:v>18417</c:v>
                </c:pt>
                <c:pt idx="10">
                  <c:v>17440.5</c:v>
                </c:pt>
              </c:numCache>
            </c:numRef>
          </c:val>
        </c:ser>
        <c:ser>
          <c:idx val="1"/>
          <c:order val="1"/>
          <c:tx>
            <c:strRef>
              <c:f>RefTransaction!$A$73</c:f>
              <c:strCache>
                <c:ptCount val="1"/>
                <c:pt idx="0">
                  <c:v>North America: ARL (Median)</c:v>
                </c:pt>
              </c:strCache>
            </c:strRef>
          </c:tx>
          <c:marker>
            <c:symbol val="circle"/>
            <c:size val="11"/>
            <c:spPr>
              <a:solidFill>
                <a:srgbClr val="00B0F0"/>
              </a:solidFill>
            </c:spPr>
          </c:marker>
          <c:cat>
            <c:numRef>
              <c:f>RefTransaction!$B$71:$M$71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RefTransaction!$B$73:$M$73</c:f>
              <c:numCache>
                <c:formatCode>#,##0;[Red]#,##0</c:formatCode>
                <c:ptCount val="12"/>
                <c:pt idx="0">
                  <c:v>115636</c:v>
                </c:pt>
                <c:pt idx="1">
                  <c:v>104409</c:v>
                </c:pt>
                <c:pt idx="2">
                  <c:v>95910</c:v>
                </c:pt>
                <c:pt idx="3">
                  <c:v>89150</c:v>
                </c:pt>
                <c:pt idx="4">
                  <c:v>84546</c:v>
                </c:pt>
                <c:pt idx="5">
                  <c:v>65168</c:v>
                </c:pt>
                <c:pt idx="6">
                  <c:v>67697</c:v>
                </c:pt>
                <c:pt idx="7">
                  <c:v>61703</c:v>
                </c:pt>
                <c:pt idx="8">
                  <c:v>58763</c:v>
                </c:pt>
                <c:pt idx="9">
                  <c:v>55416</c:v>
                </c:pt>
                <c:pt idx="10">
                  <c:v>50447</c:v>
                </c:pt>
                <c:pt idx="11">
                  <c:v>43999</c:v>
                </c:pt>
              </c:numCache>
            </c:numRef>
          </c:val>
        </c:ser>
        <c:ser>
          <c:idx val="2"/>
          <c:order val="2"/>
          <c:tx>
            <c:strRef>
              <c:f>RefTransaction!$A$74</c:f>
              <c:strCache>
                <c:ptCount val="1"/>
                <c:pt idx="0">
                  <c:v>Hong Kong: JULAC (Median)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13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RefTransaction!$B$71:$M$71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RefTransaction!$B$74:$M$74</c:f>
              <c:numCache>
                <c:formatCode>General</c:formatCode>
                <c:ptCount val="12"/>
                <c:pt idx="4" formatCode="#,##0;[Red]#,##0">
                  <c:v>29056</c:v>
                </c:pt>
                <c:pt idx="5" formatCode="#,##0;[Red]#,##0">
                  <c:v>23191</c:v>
                </c:pt>
                <c:pt idx="6" formatCode="#,##0;[Red]#,##0">
                  <c:v>20762</c:v>
                </c:pt>
                <c:pt idx="7" formatCode="#,##0;[Red]#,##0">
                  <c:v>21644</c:v>
                </c:pt>
                <c:pt idx="8" formatCode="#,##0;[Red]#,##0">
                  <c:v>26090</c:v>
                </c:pt>
                <c:pt idx="9" formatCode="#,##0;[Red]#,##0">
                  <c:v>25466.5</c:v>
                </c:pt>
                <c:pt idx="10" formatCode="#,##0;[Red]#,##0">
                  <c:v>26168</c:v>
                </c:pt>
                <c:pt idx="11" formatCode="#,##0;[Red]#,##0">
                  <c:v>21194</c:v>
                </c:pt>
              </c:numCache>
            </c:numRef>
          </c:val>
        </c:ser>
        <c:marker val="1"/>
        <c:axId val="104178048"/>
        <c:axId val="104179968"/>
      </c:lineChart>
      <c:catAx>
        <c:axId val="10417804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179968"/>
        <c:crosses val="autoZero"/>
        <c:auto val="1"/>
        <c:lblAlgn val="ctr"/>
        <c:lblOffset val="100"/>
      </c:catAx>
      <c:valAx>
        <c:axId val="104179968"/>
        <c:scaling>
          <c:orientation val="minMax"/>
        </c:scaling>
        <c:axPos val="l"/>
        <c:majorGridlines/>
        <c:numFmt formatCode="#,##0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178048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lang="zh-TW" sz="2800"/>
            </a:pPr>
            <a:r>
              <a:rPr lang="en-US" sz="2800" dirty="0"/>
              <a:t>Participants in Group Presentations (Median</a:t>
            </a:r>
            <a:r>
              <a:rPr lang="en-US" sz="2800" dirty="0" smtClean="0"/>
              <a:t>)</a:t>
            </a:r>
            <a:endParaRPr lang="en-US" sz="2800" dirty="0"/>
          </a:p>
        </c:rich>
      </c:tx>
      <c:layout>
        <c:manualLayout>
          <c:xMode val="edge"/>
          <c:yMode val="edge"/>
          <c:x val="0.15202852452787921"/>
          <c:y val="4.9504950495049507E-2"/>
        </c:manualLayout>
      </c:layout>
    </c:title>
    <c:plotArea>
      <c:layout>
        <c:manualLayout>
          <c:layoutTarget val="inner"/>
          <c:xMode val="edge"/>
          <c:yMode val="edge"/>
          <c:x val="0.12863273466234801"/>
          <c:y val="0.19858893078506148"/>
          <c:w val="0.73769218168117645"/>
          <c:h val="0.67238287555604903"/>
        </c:manualLayout>
      </c:layout>
      <c:lineChart>
        <c:grouping val="standard"/>
        <c:ser>
          <c:idx val="0"/>
          <c:order val="0"/>
          <c:tx>
            <c:strRef>
              <c:f>'Participants in GpPresentation'!$A$3</c:f>
              <c:strCache>
                <c:ptCount val="1"/>
                <c:pt idx="0">
                  <c:v>Australia: CAUL (Median)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solidFill>
                <a:srgbClr val="7030A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'Participants in GpPresentation'!$B$2:$M$2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'Participants in GpPresentation'!$B$3:$M$3</c:f>
              <c:numCache>
                <c:formatCode>_(* #,##0_);_(* \(#,##0\);_(* "-"??_);_(@_)</c:formatCode>
                <c:ptCount val="12"/>
                <c:pt idx="0">
                  <c:v>6847.5</c:v>
                </c:pt>
                <c:pt idx="1">
                  <c:v>8393</c:v>
                </c:pt>
                <c:pt idx="2">
                  <c:v>9391</c:v>
                </c:pt>
                <c:pt idx="3">
                  <c:v>11831.5</c:v>
                </c:pt>
                <c:pt idx="4">
                  <c:v>13779.5</c:v>
                </c:pt>
                <c:pt idx="5">
                  <c:v>12116.5</c:v>
                </c:pt>
                <c:pt idx="6">
                  <c:v>13297</c:v>
                </c:pt>
                <c:pt idx="7">
                  <c:v>13083</c:v>
                </c:pt>
                <c:pt idx="8">
                  <c:v>11454</c:v>
                </c:pt>
                <c:pt idx="9">
                  <c:v>11939.5</c:v>
                </c:pt>
                <c:pt idx="10">
                  <c:v>13100.5</c:v>
                </c:pt>
              </c:numCache>
            </c:numRef>
          </c:val>
        </c:ser>
        <c:ser>
          <c:idx val="1"/>
          <c:order val="1"/>
          <c:tx>
            <c:strRef>
              <c:f>'Participants in GpPresentation'!$A$4</c:f>
              <c:strCache>
                <c:ptCount val="1"/>
                <c:pt idx="0">
                  <c:v>North America: ARL (Median)</c:v>
                </c:pt>
              </c:strCache>
            </c:strRef>
          </c:tx>
          <c:marker>
            <c:symbol val="circle"/>
            <c:size val="11"/>
            <c:spPr>
              <a:solidFill>
                <a:srgbClr val="00B0F0"/>
              </a:solidFill>
            </c:spPr>
          </c:marker>
          <c:cat>
            <c:numRef>
              <c:f>'Participants in GpPresentation'!$B$2:$M$2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'Participants in GpPresentation'!$B$4:$M$4</c:f>
              <c:numCache>
                <c:formatCode>#,##0;[Red]#,##0</c:formatCode>
                <c:ptCount val="12"/>
                <c:pt idx="0">
                  <c:v>9596</c:v>
                </c:pt>
                <c:pt idx="1">
                  <c:v>10121</c:v>
                </c:pt>
                <c:pt idx="2">
                  <c:v>11350</c:v>
                </c:pt>
                <c:pt idx="3">
                  <c:v>12516</c:v>
                </c:pt>
                <c:pt idx="4">
                  <c:v>12864</c:v>
                </c:pt>
                <c:pt idx="5">
                  <c:v>13782</c:v>
                </c:pt>
                <c:pt idx="6">
                  <c:v>13051</c:v>
                </c:pt>
                <c:pt idx="7">
                  <c:v>14417</c:v>
                </c:pt>
                <c:pt idx="8">
                  <c:v>15480</c:v>
                </c:pt>
                <c:pt idx="9">
                  <c:v>14958</c:v>
                </c:pt>
                <c:pt idx="10">
                  <c:v>16523</c:v>
                </c:pt>
                <c:pt idx="11">
                  <c:v>16460.5</c:v>
                </c:pt>
              </c:numCache>
            </c:numRef>
          </c:val>
        </c:ser>
        <c:ser>
          <c:idx val="2"/>
          <c:order val="2"/>
          <c:tx>
            <c:strRef>
              <c:f>'Participants in GpPresentation'!$A$5</c:f>
              <c:strCache>
                <c:ptCount val="1"/>
                <c:pt idx="0">
                  <c:v>Hong Kong: JULAC (Median)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13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'Participants in GpPresentation'!$B$2:$M$2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'Participants in GpPresentation'!$B$5:$M$5</c:f>
              <c:numCache>
                <c:formatCode>General</c:formatCode>
                <c:ptCount val="12"/>
                <c:pt idx="4" formatCode="#,##0;[Red]#,##0">
                  <c:v>6176</c:v>
                </c:pt>
                <c:pt idx="5" formatCode="#,##0;[Red]#,##0">
                  <c:v>5846</c:v>
                </c:pt>
                <c:pt idx="6" formatCode="#,##0;[Red]#,##0">
                  <c:v>4700</c:v>
                </c:pt>
                <c:pt idx="7" formatCode="#,##0;[Red]#,##0">
                  <c:v>4779</c:v>
                </c:pt>
                <c:pt idx="8" formatCode="#,##0;[Red]#,##0">
                  <c:v>5426</c:v>
                </c:pt>
                <c:pt idx="9" formatCode="#,##0;[Red]#,##0">
                  <c:v>5958</c:v>
                </c:pt>
                <c:pt idx="10" formatCode="#,##0;[Red]#,##0">
                  <c:v>6622</c:v>
                </c:pt>
                <c:pt idx="11" formatCode="#,##0;[Red]#,##0">
                  <c:v>7537</c:v>
                </c:pt>
              </c:numCache>
            </c:numRef>
          </c:val>
        </c:ser>
        <c:marker val="1"/>
        <c:axId val="104242176"/>
        <c:axId val="104264832"/>
      </c:lineChart>
      <c:catAx>
        <c:axId val="10424217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264832"/>
        <c:crosses val="autoZero"/>
        <c:auto val="1"/>
        <c:lblAlgn val="ctr"/>
        <c:lblOffset val="100"/>
      </c:catAx>
      <c:valAx>
        <c:axId val="10426483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zh-TW" sz="1800" b="1">
                <a:latin typeface="+mn-lt"/>
              </a:defRPr>
            </a:pPr>
            <a:endParaRPr lang="en-US"/>
          </a:p>
        </c:txPr>
        <c:crossAx val="10424217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ADD89-C12F-4F30-B6DD-61411E3178F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F335D9CA-62C5-44DE-9D75-66ED116AB9F8}">
      <dgm:prSet custT="1"/>
      <dgm:spPr/>
      <dgm:t>
        <a:bodyPr/>
        <a:lstStyle/>
        <a:p>
          <a:pPr algn="ctr"/>
          <a:r>
            <a:rPr lang="en-US" sz="4400" dirty="0" smtClean="0"/>
            <a:t>Trends: Collections and Access</a:t>
          </a:r>
          <a:endParaRPr lang="zh-TW" altLang="en-US" sz="4400" dirty="0"/>
        </a:p>
      </dgm:t>
    </dgm:pt>
    <dgm:pt modelId="{CB898448-99A4-4B43-B33E-A54D28449509}" type="sibTrans" cxnId="{ACA62A51-3F14-4322-846C-79B3F7F22E48}">
      <dgm:prSet/>
      <dgm:spPr/>
      <dgm:t>
        <a:bodyPr/>
        <a:lstStyle/>
        <a:p>
          <a:endParaRPr lang="zh-TW" altLang="en-US"/>
        </a:p>
      </dgm:t>
    </dgm:pt>
    <dgm:pt modelId="{837C1F3A-B62E-4419-93BF-94C2C7CB4AB0}" type="parTrans" cxnId="{ACA62A51-3F14-4322-846C-79B3F7F22E48}">
      <dgm:prSet/>
      <dgm:spPr/>
      <dgm:t>
        <a:bodyPr/>
        <a:lstStyle/>
        <a:p>
          <a:endParaRPr lang="zh-TW" altLang="en-US"/>
        </a:p>
      </dgm:t>
    </dgm:pt>
    <dgm:pt modelId="{FA8238B1-2FAF-4FE9-8EFF-22DA38598F35}" type="pres">
      <dgm:prSet presAssocID="{11BADD89-C12F-4F30-B6DD-61411E3178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0D7373-6C52-4460-8749-C310A54D2BEE}" type="pres">
      <dgm:prSet presAssocID="{F335D9CA-62C5-44DE-9D75-66ED116AB9F8}" presName="parentText" presStyleLbl="node1" presStyleIdx="0" presStyleCnt="1" custLinFactY="-35257" custLinFactNeighborX="15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F304EA-BA42-F643-8A56-4F06B61C0CD0}" type="presOf" srcId="{11BADD89-C12F-4F30-B6DD-61411E3178F2}" destId="{FA8238B1-2FAF-4FE9-8EFF-22DA38598F35}" srcOrd="0" destOrd="0" presId="urn:microsoft.com/office/officeart/2005/8/layout/vList2"/>
    <dgm:cxn modelId="{ACA62A51-3F14-4322-846C-79B3F7F22E48}" srcId="{11BADD89-C12F-4F30-B6DD-61411E3178F2}" destId="{F335D9CA-62C5-44DE-9D75-66ED116AB9F8}" srcOrd="0" destOrd="0" parTransId="{837C1F3A-B62E-4419-93BF-94C2C7CB4AB0}" sibTransId="{CB898448-99A4-4B43-B33E-A54D28449509}"/>
    <dgm:cxn modelId="{47E7D552-5107-EE4F-ABDD-C93256F7D42D}" type="presOf" srcId="{F335D9CA-62C5-44DE-9D75-66ED116AB9F8}" destId="{470D7373-6C52-4460-8749-C310A54D2BEE}" srcOrd="0" destOrd="0" presId="urn:microsoft.com/office/officeart/2005/8/layout/vList2"/>
    <dgm:cxn modelId="{59504D89-DADA-D047-99B1-7AB1F12C23ED}" type="presParOf" srcId="{FA8238B1-2FAF-4FE9-8EFF-22DA38598F35}" destId="{470D7373-6C52-4460-8749-C310A54D2B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DD89-C12F-4F30-B6DD-61411E3178F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F335D9CA-62C5-44DE-9D75-66ED116AB9F8}">
      <dgm:prSet custT="1"/>
      <dgm:spPr/>
      <dgm:t>
        <a:bodyPr/>
        <a:lstStyle/>
        <a:p>
          <a:pPr algn="ctr"/>
          <a:r>
            <a:rPr lang="en-US" sz="4400" dirty="0" smtClean="0"/>
            <a:t>Trends: Staff and Services</a:t>
          </a:r>
          <a:endParaRPr lang="zh-TW" altLang="en-US" sz="4400" dirty="0"/>
        </a:p>
      </dgm:t>
    </dgm:pt>
    <dgm:pt modelId="{CB898448-99A4-4B43-B33E-A54D28449509}" type="sibTrans" cxnId="{ACA62A51-3F14-4322-846C-79B3F7F22E48}">
      <dgm:prSet/>
      <dgm:spPr/>
      <dgm:t>
        <a:bodyPr/>
        <a:lstStyle/>
        <a:p>
          <a:endParaRPr lang="zh-TW" altLang="en-US"/>
        </a:p>
      </dgm:t>
    </dgm:pt>
    <dgm:pt modelId="{837C1F3A-B62E-4419-93BF-94C2C7CB4AB0}" type="parTrans" cxnId="{ACA62A51-3F14-4322-846C-79B3F7F22E48}">
      <dgm:prSet/>
      <dgm:spPr/>
      <dgm:t>
        <a:bodyPr/>
        <a:lstStyle/>
        <a:p>
          <a:endParaRPr lang="zh-TW" altLang="en-US"/>
        </a:p>
      </dgm:t>
    </dgm:pt>
    <dgm:pt modelId="{FA8238B1-2FAF-4FE9-8EFF-22DA38598F35}" type="pres">
      <dgm:prSet presAssocID="{11BADD89-C12F-4F30-B6DD-61411E3178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0D7373-6C52-4460-8749-C310A54D2BEE}" type="pres">
      <dgm:prSet presAssocID="{F335D9CA-62C5-44DE-9D75-66ED116AB9F8}" presName="parentText" presStyleLbl="node1" presStyleIdx="0" presStyleCnt="1" custLinFactY="-35257" custLinFactNeighborX="15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B0AEBD-38C4-464B-816F-0C22FE748DF5}" type="presOf" srcId="{F335D9CA-62C5-44DE-9D75-66ED116AB9F8}" destId="{470D7373-6C52-4460-8749-C310A54D2BEE}" srcOrd="0" destOrd="0" presId="urn:microsoft.com/office/officeart/2005/8/layout/vList2"/>
    <dgm:cxn modelId="{71FA78A9-C661-DB47-8BE1-7C1A0FA037C6}" type="presOf" srcId="{11BADD89-C12F-4F30-B6DD-61411E3178F2}" destId="{FA8238B1-2FAF-4FE9-8EFF-22DA38598F35}" srcOrd="0" destOrd="0" presId="urn:microsoft.com/office/officeart/2005/8/layout/vList2"/>
    <dgm:cxn modelId="{ACA62A51-3F14-4322-846C-79B3F7F22E48}" srcId="{11BADD89-C12F-4F30-B6DD-61411E3178F2}" destId="{F335D9CA-62C5-44DE-9D75-66ED116AB9F8}" srcOrd="0" destOrd="0" parTransId="{837C1F3A-B62E-4419-93BF-94C2C7CB4AB0}" sibTransId="{CB898448-99A4-4B43-B33E-A54D28449509}"/>
    <dgm:cxn modelId="{5EF90F01-7990-054D-9408-6FCAD327C613}" type="presParOf" srcId="{FA8238B1-2FAF-4FE9-8EFF-22DA38598F35}" destId="{470D7373-6C52-4460-8749-C310A54D2B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D7373-6C52-4460-8749-C310A54D2BEE}">
      <dsp:nvSpPr>
        <dsp:cNvPr id="0" name=""/>
        <dsp:cNvSpPr/>
      </dsp:nvSpPr>
      <dsp:spPr>
        <a:xfrm>
          <a:off x="0" y="0"/>
          <a:ext cx="7359352" cy="10077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Trends: Collections and Access</a:t>
          </a:r>
          <a:endParaRPr lang="zh-TW" altLang="en-US" sz="4400" kern="1200" dirty="0"/>
        </a:p>
      </dsp:txBody>
      <dsp:txXfrm>
        <a:off x="0" y="0"/>
        <a:ext cx="7359352" cy="10077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D7373-6C52-4460-8749-C310A54D2BEE}">
      <dsp:nvSpPr>
        <dsp:cNvPr id="0" name=""/>
        <dsp:cNvSpPr/>
      </dsp:nvSpPr>
      <dsp:spPr>
        <a:xfrm>
          <a:off x="0" y="0"/>
          <a:ext cx="7359352" cy="10077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Trends: Staff and Services</a:t>
          </a:r>
          <a:endParaRPr lang="zh-TW" altLang="en-US" sz="4400" kern="1200" dirty="0"/>
        </a:p>
      </dsp:txBody>
      <dsp:txXfrm>
        <a:off x="0" y="0"/>
        <a:ext cx="7359352" cy="100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0.17978</cdr:y>
    </cdr:from>
    <cdr:to>
      <cdr:x>0.15</cdr:x>
      <cdr:y>0.29213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52128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altLang="zh-TW" sz="2000" b="1" dirty="0" smtClean="0">
              <a:solidFill>
                <a:srgbClr val="002060"/>
              </a:solidFill>
            </a:rPr>
            <a:t>Response Percent</a:t>
          </a:r>
          <a:endParaRPr lang="zh-TW" altLang="en-US" sz="20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0.28118</cdr:x>
      <cdr:y>0.91038</cdr:y>
    </cdr:from>
    <cdr:to>
      <cdr:x>0.48639</cdr:x>
      <cdr:y>0.95991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3676651"/>
          <a:ext cx="17240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</cdr:x>
      <cdr:y>0.11818</cdr:y>
    </cdr:from>
    <cdr:to>
      <cdr:x>0.15658</cdr:x>
      <cdr:y>0.23077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720081"/>
          <a:ext cx="1403648" cy="68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000" b="1" dirty="0" smtClean="0">
              <a:solidFill>
                <a:srgbClr val="002060"/>
              </a:solidFill>
            </a:rPr>
            <a:t>Response Percent</a:t>
          </a:r>
          <a:endParaRPr lang="zh-TW" altLang="en-US" sz="2000" b="1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0.28118</cdr:x>
      <cdr:y>0.91038</cdr:y>
    </cdr:from>
    <cdr:to>
      <cdr:x>0.48639</cdr:x>
      <cdr:y>0.95991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3676651"/>
          <a:ext cx="17240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0.28118</cdr:x>
      <cdr:y>0.91038</cdr:y>
    </cdr:from>
    <cdr:to>
      <cdr:x>0.48639</cdr:x>
      <cdr:y>0.95991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3676651"/>
          <a:ext cx="17240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FFF2-6228-459A-A34A-3504C496E243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2F0AB-87FA-4B0A-8E85-F9AEDFD8D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4BE5-065E-41EF-8BB4-8DBED04A2C99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953E-FCAB-4A55-A31E-2A4A4678E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Staffing level, and departure of experienced staff 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reorganisation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do more with existing personnel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Attracting and advancing career opportunities to bright, outgoing staff - 'the right stuff' 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 training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Attracting and advancing career opportunities to bright, outgoing staff - 'the right stuff'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organizational/structural changes in staffing numbers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staff to stay abreast of latest information and technological developments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Redeploying staff from processing works into higher end tasks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Reskilling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librarians</a:t>
            </a:r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D953E-FCAB-4A55-A31E-2A4A4678E85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09EA-CBF2-4A00-8A30-D68984BE2018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98C0-37D7-4EC9-91CA-BF6E00A7A601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2117-F9EA-4C1A-9093-6589B086CA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lib.hku.hk/hkul10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thaka.org/ithaka-s-r/research/ithaka-s-r-library-survey-2010/insights-from-us-academic-library-director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crln.acrl.org/content/73/6/311.ful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thaka.org/ithaka-s-r/research/ithaka-s-r-library-survey-2010/insights-from-us-academic-library-directors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thaka.org/ithaka-s-r/research/ithaka-s-r-library-survey-2010/insights-from-us-academic-library-directors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altLang="zh-TW" b="1" i="1" dirty="0" smtClean="0"/>
              <a:t>Academic Library Trends in Hong Kong:</a:t>
            </a:r>
            <a:br>
              <a:rPr lang="en-US" altLang="zh-TW" b="1" i="1" dirty="0" smtClean="0"/>
            </a:br>
            <a:r>
              <a:rPr lang="en-US" altLang="zh-TW" b="1" i="1" dirty="0" smtClean="0"/>
              <a:t>Global and Local Issues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Peter E Sidorko</a:t>
            </a:r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The University of Hong Kong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00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16637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KU Libraries Centena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949280"/>
            <a:ext cx="1704975" cy="590551"/>
          </a:xfrm>
          <a:prstGeom prst="rect">
            <a:avLst/>
          </a:prstGeom>
          <a:noFill/>
        </p:spPr>
      </p:pic>
      <p:pic>
        <p:nvPicPr>
          <p:cNvPr id="7" name="Picture 3" descr="logo-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96336" y="5013176"/>
            <a:ext cx="1366838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 descr="C:\Users\peters\AppData\Local\Microsoft\Windows\Temporary Internet Files\Content.IE5\30IRTG19\MC90043254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4320480" cy="314505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62000" y="1143000"/>
          <a:ext cx="735935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38150" y="260648"/>
          <a:ext cx="82677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5536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23528" y="260648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8384" y="3501008"/>
            <a:ext cx="512667" cy="3855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900" b="1" dirty="0"/>
              <a:t>ARL</a:t>
            </a:r>
            <a:r>
              <a:rPr lang="en-US" altLang="zh-TW" sz="1900" b="1" baseline="0" dirty="0"/>
              <a:t> </a:t>
            </a:r>
            <a:endParaRPr lang="zh-TW" altLang="en-US" sz="1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8384" y="2204864"/>
            <a:ext cx="728733" cy="384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900" b="1" dirty="0"/>
              <a:t>JULAC</a:t>
            </a:r>
            <a:r>
              <a:rPr lang="en-US" altLang="zh-TW" sz="1900" b="1" baseline="0" dirty="0"/>
              <a:t> </a:t>
            </a:r>
            <a:endParaRPr lang="zh-TW" altLang="en-US" sz="1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4365104"/>
            <a:ext cx="717504" cy="3847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900" b="1" dirty="0" smtClean="0"/>
              <a:t>CAUL</a:t>
            </a:r>
            <a:endParaRPr lang="zh-TW" altLang="en-US" sz="1900" b="1" dirty="0"/>
          </a:p>
        </p:txBody>
      </p:sp>
      <p:sp>
        <p:nvSpPr>
          <p:cNvPr id="6" name="Cloud 5"/>
          <p:cNvSpPr/>
          <p:nvPr/>
        </p:nvSpPr>
        <p:spPr>
          <a:xfrm>
            <a:off x="4139952" y="4221088"/>
            <a:ext cx="2592288" cy="15121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This is interesting.   Why?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4" grpId="0"/>
      <p:bldP spid="3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79512" y="0"/>
          <a:ext cx="8712968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loud 2"/>
          <p:cNvSpPr/>
          <p:nvPr/>
        </p:nvSpPr>
        <p:spPr>
          <a:xfrm>
            <a:off x="2771800" y="1556792"/>
            <a:ext cx="2088232" cy="158417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HKALL</a:t>
            </a:r>
            <a:endParaRPr lang="zh-TW" altLang="en-US" sz="3200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3113912" y="3950984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23528" y="260648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loud 2"/>
          <p:cNvSpPr/>
          <p:nvPr/>
        </p:nvSpPr>
        <p:spPr>
          <a:xfrm>
            <a:off x="2771800" y="1628800"/>
            <a:ext cx="2088232" cy="158417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HKALL</a:t>
            </a:r>
            <a:endParaRPr lang="zh-TW" alt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185920" y="3950984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 descr="C:\Users\peters\AppData\Local\Microsoft\Windows\Temporary Internet Files\Content.IE5\30IRTG19\MC90043254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4320480" cy="314505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62000" y="1143000"/>
          <a:ext cx="735935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79512" y="260648"/>
          <a:ext cx="8623690" cy="631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loud 3"/>
          <p:cNvSpPr/>
          <p:nvPr/>
        </p:nvSpPr>
        <p:spPr>
          <a:xfrm>
            <a:off x="7236296" y="1916832"/>
            <a:ext cx="1512168" cy="11521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/>
              <a:t>+15%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err="1" smtClean="0"/>
              <a:t>Ithaka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Library</a:t>
            </a:r>
            <a:r>
              <a:rPr lang="en-US" altLang="zh-TW" dirty="0" smtClean="0"/>
              <a:t> Survey 2010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Priority for teaching and research support but less for acquisition</a:t>
            </a:r>
          </a:p>
          <a:p>
            <a:r>
              <a:rPr lang="en-US" altLang="zh-TW" sz="3200" b="1" dirty="0" smtClean="0"/>
              <a:t>Growth in information literacy and support for classroom instruction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86" y="1600200"/>
            <a:ext cx="344122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6215063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latin typeface="Calibri" pitchFamily="34" charset="0"/>
                <a:hlinkClick r:id="rId4"/>
              </a:rPr>
              <a:t>http://www.ithaka.org/ithaka-s-r/research/ithaka-s-r-library-survey-2010/insights-from-us-academic-library-directors.pdf</a:t>
            </a:r>
            <a:endParaRPr kumimoji="0" lang="zh-TW" alt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(HE in HK; JULAC)</a:t>
            </a:r>
          </a:p>
          <a:p>
            <a:r>
              <a:rPr lang="en-US" dirty="0" smtClean="0"/>
              <a:t>Trends (JULAC Statistics)</a:t>
            </a:r>
          </a:p>
          <a:p>
            <a:r>
              <a:rPr lang="en-US" dirty="0" smtClean="0"/>
              <a:t>Issues (JULAC Director’s views)</a:t>
            </a:r>
          </a:p>
          <a:p>
            <a:r>
              <a:rPr lang="en-US" dirty="0" smtClean="0"/>
              <a:t>Conclusions (Some, maybe)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2550" y="260648"/>
          <a:ext cx="8978900" cy="675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956376" y="5661248"/>
            <a:ext cx="69044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CAUL</a:t>
            </a:r>
            <a:endParaRPr lang="zh-TW" altLang="en-US" sz="1800" b="1" dirty="0"/>
          </a:p>
        </p:txBody>
      </p:sp>
      <p:sp>
        <p:nvSpPr>
          <p:cNvPr id="6" name="TextBox 6"/>
          <p:cNvSpPr txBox="1"/>
          <p:nvPr/>
        </p:nvSpPr>
        <p:spPr>
          <a:xfrm>
            <a:off x="7956376" y="5157192"/>
            <a:ext cx="76867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JULAC</a:t>
            </a:r>
            <a:endParaRPr lang="zh-TW" altLang="en-US" sz="1800" b="1" dirty="0"/>
          </a:p>
        </p:txBody>
      </p:sp>
      <p:sp>
        <p:nvSpPr>
          <p:cNvPr id="7" name="TextBox 7"/>
          <p:cNvSpPr txBox="1"/>
          <p:nvPr/>
        </p:nvSpPr>
        <p:spPr>
          <a:xfrm>
            <a:off x="7956376" y="4509120"/>
            <a:ext cx="55175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ARL</a:t>
            </a:r>
            <a:endParaRPr lang="zh-TW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9512" y="0"/>
          <a:ext cx="9033068" cy="692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7956376" y="2780928"/>
            <a:ext cx="69044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CAUL</a:t>
            </a:r>
            <a:endParaRPr lang="zh-TW" altLang="en-US" sz="1800" b="1" dirty="0"/>
          </a:p>
        </p:txBody>
      </p:sp>
      <p:sp>
        <p:nvSpPr>
          <p:cNvPr id="9" name="TextBox 6"/>
          <p:cNvSpPr txBox="1"/>
          <p:nvPr/>
        </p:nvSpPr>
        <p:spPr>
          <a:xfrm>
            <a:off x="7956376" y="4221088"/>
            <a:ext cx="76867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JULAC</a:t>
            </a:r>
            <a:endParaRPr lang="zh-TW" altLang="en-US" sz="18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7956376" y="1844824"/>
            <a:ext cx="55175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ARL</a:t>
            </a:r>
            <a:endParaRPr lang="zh-TW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-16329" y="188640"/>
          <a:ext cx="9176658" cy="66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8028384" y="2996952"/>
            <a:ext cx="69044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CAUL</a:t>
            </a:r>
            <a:endParaRPr lang="zh-TW" altLang="en-US" sz="1800" b="1" dirty="0"/>
          </a:p>
        </p:txBody>
      </p:sp>
      <p:sp>
        <p:nvSpPr>
          <p:cNvPr id="9" name="TextBox 6"/>
          <p:cNvSpPr txBox="1"/>
          <p:nvPr/>
        </p:nvSpPr>
        <p:spPr>
          <a:xfrm>
            <a:off x="8028384" y="4509120"/>
            <a:ext cx="76867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JULAC</a:t>
            </a:r>
            <a:endParaRPr lang="zh-TW" altLang="en-US" sz="18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8028384" y="1916832"/>
            <a:ext cx="55175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/>
              <a:t>ARL</a:t>
            </a:r>
            <a:endParaRPr lang="zh-TW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600200"/>
            <a:ext cx="7359352" cy="1007753"/>
            <a:chOff x="0" y="0"/>
            <a:chExt cx="7359352" cy="100775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359352" cy="10077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9194" y="49194"/>
              <a:ext cx="7260964" cy="90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Issues: Directors’ Views</a:t>
              </a:r>
              <a:endParaRPr lang="zh-TW" altLang="en-US" sz="4400" kern="1200" dirty="0"/>
            </a:p>
          </p:txBody>
        </p:sp>
      </p:grpSp>
      <p:pic>
        <p:nvPicPr>
          <p:cNvPr id="7" name="Picture 6" descr="IMG_0807.jpg"/>
          <p:cNvPicPr>
            <a:picLocks noChangeAspect="1"/>
          </p:cNvPicPr>
          <p:nvPr/>
        </p:nvPicPr>
        <p:blipFill>
          <a:blip r:embed="rId3" cstate="print">
            <a:lum bright="11000"/>
          </a:blip>
          <a:stretch>
            <a:fillRect/>
          </a:stretch>
        </p:blipFill>
        <p:spPr>
          <a:xfrm>
            <a:off x="2362200" y="3200400"/>
            <a:ext cx="4591000" cy="3443250"/>
          </a:xfrm>
          <a:prstGeom prst="rect">
            <a:avLst/>
          </a:prstGeom>
        </p:spPr>
      </p:pic>
      <p:pic>
        <p:nvPicPr>
          <p:cNvPr id="8" name="Picture 2" descr="http://www.lib.polyu.edu.hk/staff/cww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05200"/>
            <a:ext cx="504056" cy="63006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05200"/>
            <a:ext cx="552784" cy="46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2-11-02 at 11.17.05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30480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300" dirty="0" smtClean="0"/>
              <a:t>ACRL 2012 top ten trends in academic libraries</a:t>
            </a:r>
            <a:endParaRPr lang="zh-TW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altLang="zh-TW" dirty="0" smtClean="0"/>
              <a:t>Communicating value</a:t>
            </a:r>
          </a:p>
          <a:p>
            <a:r>
              <a:rPr lang="en-AU" altLang="zh-TW" dirty="0" smtClean="0"/>
              <a:t>Data </a:t>
            </a:r>
            <a:r>
              <a:rPr lang="en-AU" altLang="zh-TW" dirty="0" err="1" smtClean="0"/>
              <a:t>curation</a:t>
            </a:r>
            <a:endParaRPr lang="en-AU" altLang="zh-TW" dirty="0" smtClean="0"/>
          </a:p>
          <a:p>
            <a:r>
              <a:rPr lang="en-AU" altLang="zh-TW" dirty="0" smtClean="0"/>
              <a:t>Digital preservation</a:t>
            </a:r>
          </a:p>
          <a:p>
            <a:r>
              <a:rPr lang="en-AU" altLang="zh-TW" dirty="0" smtClean="0"/>
              <a:t>Higher education</a:t>
            </a:r>
          </a:p>
          <a:p>
            <a:r>
              <a:rPr lang="en-AU" altLang="zh-TW" dirty="0" smtClean="0"/>
              <a:t>Information technology</a:t>
            </a:r>
          </a:p>
          <a:p>
            <a:r>
              <a:rPr lang="en-AU" altLang="zh-TW" dirty="0" smtClean="0"/>
              <a:t>Mobile environments</a:t>
            </a:r>
          </a:p>
          <a:p>
            <a:r>
              <a:rPr lang="en-AU" altLang="zh-TW" dirty="0" smtClean="0"/>
              <a:t>Patron driven e-book acquisition</a:t>
            </a:r>
          </a:p>
          <a:p>
            <a:r>
              <a:rPr lang="en-AU" altLang="zh-TW" dirty="0" smtClean="0"/>
              <a:t>Scholarly communication</a:t>
            </a:r>
          </a:p>
          <a:p>
            <a:r>
              <a:rPr lang="en-AU" altLang="zh-TW" dirty="0" smtClean="0"/>
              <a:t>Staffing</a:t>
            </a:r>
          </a:p>
          <a:p>
            <a:r>
              <a:rPr lang="en-AU" altLang="zh-TW" dirty="0" smtClean="0"/>
              <a:t>User </a:t>
            </a:r>
            <a:r>
              <a:rPr lang="en-AU" altLang="zh-TW" dirty="0" err="1" smtClean="0"/>
              <a:t>behaviors</a:t>
            </a:r>
            <a:r>
              <a:rPr lang="en-AU" altLang="zh-TW" dirty="0" smtClean="0"/>
              <a:t> and expectations</a:t>
            </a:r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6237312"/>
            <a:ext cx="412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 smtClean="0">
                <a:hlinkClick r:id="rId2"/>
              </a:rPr>
              <a:t>http://crln.acrl.org/content/73/6/311.full</a:t>
            </a:r>
            <a:r>
              <a:rPr lang="en-AU" altLang="zh-TW" dirty="0" smtClean="0"/>
              <a:t> </a:t>
            </a:r>
            <a:endParaRPr lang="zh-TW" altLang="en-US" dirty="0"/>
          </a:p>
        </p:txBody>
      </p:sp>
      <p:pic>
        <p:nvPicPr>
          <p:cNvPr id="4100" name="Picture 4" descr="Cover image expa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7527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JULAC Director Survey (08/2012)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Library Director, what are the three to five major issues facing you and your library TODAY? </a:t>
            </a:r>
          </a:p>
          <a:p>
            <a:r>
              <a:rPr lang="en-US" dirty="0" smtClean="0"/>
              <a:t>What do you see as the major issues for your Library in the COMING 5 YEARS?</a:t>
            </a:r>
            <a:r>
              <a:rPr lang="en-AU" dirty="0" smtClean="0"/>
              <a:t> </a:t>
            </a:r>
            <a:endParaRPr lang="en-US" dirty="0"/>
          </a:p>
        </p:txBody>
      </p:sp>
      <p:pic>
        <p:nvPicPr>
          <p:cNvPr id="4" name="Picture 3" descr="Screen Shot 2012-11-02 at 11.17.05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0232"/>
          <a:ext cx="9143999" cy="672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310"/>
                <a:gridCol w="2049517"/>
                <a:gridCol w="2207172"/>
              </a:tblGrid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b="1" dirty="0">
                          <a:latin typeface="Times New Roman"/>
                          <a:ea typeface="Cambria"/>
                          <a:cs typeface="Times New Roman"/>
                        </a:rPr>
                        <a:t>ACRL 2012 top ten trends 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2012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2017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Communicating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Data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curation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Digital preservation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Higher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58%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Information technology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Mobile environments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Patron driven e-book acquisition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Scholarly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Staffing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71%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86%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User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behaviors</a:t>
                      </a: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 and expectations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962400" y="15240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62400" y="20574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25146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62400" y="42672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30480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4320" y="0"/>
          <a:ext cx="88753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2483768" y="4797152"/>
            <a:ext cx="1368152" cy="864096"/>
          </a:xfrm>
          <a:prstGeom prst="rect">
            <a:avLst/>
          </a:prstGeom>
          <a:solidFill>
            <a:schemeClr val="accent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chemeClr val="tx1"/>
                </a:solidFill>
              </a:rPr>
              <a:t>Technology</a:t>
            </a:r>
          </a:p>
          <a:p>
            <a:pPr algn="ctr"/>
            <a:r>
              <a:rPr lang="en-US" altLang="zh-TW" sz="18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zh-TW" sz="1800" b="1" baseline="0" dirty="0">
                <a:solidFill>
                  <a:schemeClr val="tx1"/>
                </a:solidFill>
              </a:rPr>
              <a:t>for access</a:t>
            </a:r>
            <a:endParaRPr lang="zh-TW" alt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0" y="980728"/>
            <a:ext cx="1619672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797152"/>
            <a:ext cx="1368152" cy="864096"/>
          </a:xfrm>
          <a:prstGeom prst="rect">
            <a:avLst/>
          </a:prstGeom>
          <a:solidFill>
            <a:srgbClr val="92D05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chemeClr val="tx1"/>
                </a:solidFill>
              </a:rPr>
              <a:t>Technology</a:t>
            </a:r>
          </a:p>
          <a:p>
            <a:pPr algn="ctr"/>
            <a:r>
              <a:rPr lang="en-US" altLang="zh-TW" sz="1800" b="1" baseline="0" dirty="0" smtClean="0">
                <a:solidFill>
                  <a:schemeClr val="tx1"/>
                </a:solidFill>
              </a:rPr>
              <a:t> uncertainty</a:t>
            </a:r>
            <a:endParaRPr lang="zh-TW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0232"/>
          <a:ext cx="9143999" cy="672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310"/>
                <a:gridCol w="2049517"/>
                <a:gridCol w="2207172"/>
              </a:tblGrid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b="1" dirty="0">
                          <a:latin typeface="Times New Roman"/>
                          <a:ea typeface="Cambria"/>
                          <a:cs typeface="Times New Roman"/>
                        </a:rPr>
                        <a:t>ACRL 2012 top ten trends 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2012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2017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Communicating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Data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curation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Digital preservation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Higher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58%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Information technology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Mobile environments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Patron driven e-book acquisition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Scholarly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Staffing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71%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86%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User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behaviors</a:t>
                      </a: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 and expectations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962400" y="5486400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520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global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Changing collections and collecting patterns</a:t>
            </a:r>
          </a:p>
          <a:p>
            <a:r>
              <a:rPr lang="en-US" dirty="0" smtClean="0"/>
              <a:t>Financial constraints</a:t>
            </a:r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Changing nature of scholarship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0232"/>
          <a:ext cx="9143999" cy="672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310"/>
                <a:gridCol w="2049517"/>
                <a:gridCol w="2207172"/>
              </a:tblGrid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b="1" dirty="0">
                          <a:latin typeface="Times New Roman"/>
                          <a:ea typeface="Cambria"/>
                          <a:cs typeface="Times New Roman"/>
                        </a:rPr>
                        <a:t>ACRL 2012 top ten trends 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2012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JULAC</a:t>
                      </a:r>
                      <a:r>
                        <a:rPr lang="en-US" sz="2400" b="1" dirty="0" smtClean="0">
                          <a:latin typeface="Times New Roman"/>
                          <a:ea typeface="Cambria"/>
                          <a:cs typeface="Times New Roman"/>
                        </a:rPr>
                        <a:t> 2017 Issues</a:t>
                      </a:r>
                      <a:endParaRPr lang="en-AU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Communicating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Data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curation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Digital preservation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Higher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58%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Information technology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43%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Mobile environments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Patron driven e-book acquisition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Scholarly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14%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Staffing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71%</a:t>
                      </a:r>
                      <a:endParaRPr lang="en-AU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86%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User </a:t>
                      </a:r>
                      <a:r>
                        <a:rPr lang="en-AU" sz="3200" dirty="0" err="1">
                          <a:latin typeface="Times New Roman"/>
                          <a:ea typeface="Cambria"/>
                          <a:cs typeface="Times New Roman"/>
                        </a:rPr>
                        <a:t>behaviors</a:t>
                      </a:r>
                      <a:r>
                        <a:rPr lang="en-AU" sz="3200" dirty="0">
                          <a:latin typeface="Times New Roman"/>
                          <a:ea typeface="Cambria"/>
                          <a:cs typeface="Times New Roman"/>
                        </a:rPr>
                        <a:t> and expectations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0%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mbria"/>
                          <a:cs typeface="Times New Roman"/>
                        </a:rPr>
                        <a:t>28%</a:t>
                      </a:r>
                      <a:endParaRPr lang="en-AU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995936" y="6165304"/>
            <a:ext cx="1482725" cy="215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17432" y="260648"/>
          <a:ext cx="83091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395536" y="1412776"/>
            <a:ext cx="1296144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914400" y="1600200"/>
            <a:ext cx="7359352" cy="1007753"/>
            <a:chOff x="0" y="0"/>
            <a:chExt cx="7359352" cy="100775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359352" cy="10077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9194" y="49194"/>
              <a:ext cx="7260964" cy="90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Other</a:t>
              </a:r>
              <a:r>
                <a:rPr lang="en-US" sz="4400" kern="1200" dirty="0" smtClean="0"/>
                <a:t> Views</a:t>
              </a:r>
              <a:endParaRPr lang="zh-TW" altLang="en-US" sz="4400" kern="1200" dirty="0"/>
            </a:p>
          </p:txBody>
        </p:sp>
      </p:grpSp>
      <p:pic>
        <p:nvPicPr>
          <p:cNvPr id="7" name="Picture 6" descr="IMG_0807.jpg"/>
          <p:cNvPicPr>
            <a:picLocks noChangeAspect="1"/>
          </p:cNvPicPr>
          <p:nvPr/>
        </p:nvPicPr>
        <p:blipFill>
          <a:blip r:embed="rId3" cstate="print">
            <a:lum bright="11000"/>
          </a:blip>
          <a:stretch>
            <a:fillRect/>
          </a:stretch>
        </p:blipFill>
        <p:spPr>
          <a:xfrm>
            <a:off x="2362200" y="3200400"/>
            <a:ext cx="4591000" cy="3443250"/>
          </a:xfrm>
          <a:prstGeom prst="rect">
            <a:avLst/>
          </a:prstGeom>
        </p:spPr>
      </p:pic>
      <p:pic>
        <p:nvPicPr>
          <p:cNvPr id="8" name="Picture 2" descr="http://www.lib.polyu.edu.hk/staff/cww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05200"/>
            <a:ext cx="504056" cy="63006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05200"/>
            <a:ext cx="552784" cy="46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2-11-02 at 11.17.05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30480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60648"/>
          <a:ext cx="914399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79512" y="1196752"/>
            <a:ext cx="1440160" cy="686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1395" y="188640"/>
          <a:ext cx="894120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323528" y="1268760"/>
            <a:ext cx="1259632" cy="5426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88640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0" y="1412776"/>
            <a:ext cx="1547664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err="1" smtClean="0"/>
              <a:t>Ithaka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Library</a:t>
            </a:r>
            <a:r>
              <a:rPr lang="en-US" altLang="zh-TW" dirty="0" smtClean="0"/>
              <a:t> Survey 2010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Priority for teaching and research support but less for acquisition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86" y="1600200"/>
            <a:ext cx="344122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6215063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latin typeface="Calibri" pitchFamily="34" charset="0"/>
                <a:hlinkClick r:id="rId4"/>
              </a:rPr>
              <a:t>http://www.ithaka.org/ithaka-s-r/research/ithaka-s-r-library-survey-2010/insights-from-us-academic-library-directors.pdf</a:t>
            </a:r>
            <a:endParaRPr kumimoji="0" lang="zh-TW" alt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828675"/>
            <a:ext cx="8324850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188640"/>
            <a:ext cx="6705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i="0" dirty="0"/>
              <a:t>Library Director </a:t>
            </a:r>
            <a:r>
              <a:rPr lang="en-US" altLang="zh-TW" sz="2800" i="0" dirty="0" smtClean="0"/>
              <a:t>Priorities (North America)</a:t>
            </a:r>
            <a:endParaRPr lang="zh-TW" altLang="en-US" sz="2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3648" y="260648"/>
            <a:ext cx="64807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i="0" dirty="0" smtClean="0"/>
              <a:t>Library </a:t>
            </a:r>
            <a:r>
              <a:rPr lang="en-US" altLang="zh-TW" sz="2800" i="0" dirty="0"/>
              <a:t>Director </a:t>
            </a:r>
            <a:r>
              <a:rPr lang="en-US" altLang="zh-TW" sz="2800" i="0" dirty="0" smtClean="0"/>
              <a:t>Priorities (Hong Kong)</a:t>
            </a:r>
            <a:endParaRPr lang="zh-TW" altLang="en-US" sz="2800" i="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" y="1052735"/>
          <a:ext cx="9144000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err="1" smtClean="0"/>
              <a:t>Ithaka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Library</a:t>
            </a:r>
            <a:r>
              <a:rPr lang="en-US" altLang="zh-TW" dirty="0" smtClean="0"/>
              <a:t> Survey 2010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5 years to e-journals only transition</a:t>
            </a:r>
          </a:p>
          <a:p>
            <a:r>
              <a:rPr lang="en-US" altLang="zh-TW" dirty="0" smtClean="0"/>
              <a:t>In 5 years 50% of books purchased are e-books</a:t>
            </a:r>
          </a:p>
          <a:p>
            <a:r>
              <a:rPr lang="en-US" altLang="zh-TW" dirty="0" smtClean="0"/>
              <a:t>Offsite print journals but less so for books.</a:t>
            </a:r>
            <a:endParaRPr lang="zh-TW" alt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86" y="1600200"/>
            <a:ext cx="344122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6215063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latin typeface="Calibri" pitchFamily="34" charset="0"/>
                <a:hlinkClick r:id="rId4"/>
              </a:rPr>
              <a:t>http://www.ithaka.org/ithaka-s-r/research/ithaka-s-r-library-survey-2010/insights-from-us-academic-library-directors.pdf</a:t>
            </a:r>
            <a:endParaRPr kumimoji="0" lang="zh-TW" alt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Hong Kong Higher Education</a:t>
            </a:r>
            <a:endParaRPr lang="zh-TW" altLang="en-US" dirty="0" smtClean="0"/>
          </a:p>
        </p:txBody>
      </p:sp>
      <p:sp>
        <p:nvSpPr>
          <p:cNvPr id="1035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8  government funded institutes of higher learning (UGC)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3 ranked in the top 50 in the world – HKU (23); HKUST (33); CUHK (40) - (QS Rankings, 2012)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69,000 UGC funded students (2011/12) – 14% non-local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Four year curriculum commenced September 2012 – double cohort 3 year and 4 year programs in parallel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Double 1</a:t>
            </a:r>
            <a:r>
              <a:rPr lang="en-US" altLang="zh-TW" sz="2600" baseline="30000" dirty="0" smtClean="0"/>
              <a:t>st</a:t>
            </a:r>
            <a:r>
              <a:rPr lang="en-US" altLang="zh-TW" sz="2600" dirty="0" smtClean="0"/>
              <a:t> year intake for each institution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Estimated total students now 86,000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Desire for “deep collaboration” among the eight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 dirty="0" smtClean="0"/>
              <a:t>Desire to be </a:t>
            </a:r>
            <a:r>
              <a:rPr lang="en-US" altLang="zh-TW" sz="2600" i="1" dirty="0" smtClean="0"/>
              <a:t>THE</a:t>
            </a:r>
            <a:r>
              <a:rPr lang="en-US" altLang="zh-TW" sz="2600" dirty="0" smtClean="0"/>
              <a:t> Asian education hub.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125538"/>
          <a:ext cx="577850" cy="590550"/>
        </p:xfrm>
        <a:graphic>
          <a:graphicData uri="http://schemas.openxmlformats.org/presentationml/2006/ole">
            <p:oleObj spid="_x0000_s1026" name="Bitmap Image" r:id="rId3" imgW="1533739" imgH="1219370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58888" y="1125538"/>
          <a:ext cx="504825" cy="503237"/>
        </p:xfrm>
        <a:graphic>
          <a:graphicData uri="http://schemas.openxmlformats.org/presentationml/2006/ole">
            <p:oleObj spid="_x0000_s1027" name="Bitmap Image" r:id="rId4" imgW="1419048" imgH="1142857" progId="PBrush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268538" y="1196975"/>
          <a:ext cx="501650" cy="504825"/>
        </p:xfrm>
        <a:graphic>
          <a:graphicData uri="http://schemas.openxmlformats.org/presentationml/2006/ole">
            <p:oleObj spid="_x0000_s1028" name="Bitmap Image" r:id="rId5" imgW="1438095" imgH="1219370" progId="PBrush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419475" y="1196975"/>
          <a:ext cx="503238" cy="447675"/>
        </p:xfrm>
        <a:graphic>
          <a:graphicData uri="http://schemas.openxmlformats.org/presentationml/2006/ole">
            <p:oleObj spid="_x0000_s1029" name="Bitmap Image" r:id="rId6" imgW="1123810" imgH="1000000" progId="PBrush">
              <p:embed/>
            </p:oleObj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4500563" y="1125538"/>
          <a:ext cx="504825" cy="574675"/>
        </p:xfrm>
        <a:graphic>
          <a:graphicData uri="http://schemas.openxmlformats.org/presentationml/2006/ole">
            <p:oleObj spid="_x0000_s1030" name="Bitmap Image" r:id="rId7" imgW="1305107" imgH="1343212" progId="PBrush">
              <p:embed/>
            </p:oleObj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5508625" y="1196975"/>
          <a:ext cx="504825" cy="484188"/>
        </p:xfrm>
        <a:graphic>
          <a:graphicData uri="http://schemas.openxmlformats.org/presentationml/2006/ole">
            <p:oleObj spid="_x0000_s1031" name="Bitmap Image" r:id="rId8" imgW="1333333" imgH="1419048" progId="PBrush">
              <p:embed/>
            </p:oleObj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6516688" y="1125538"/>
          <a:ext cx="504825" cy="514350"/>
        </p:xfrm>
        <a:graphic>
          <a:graphicData uri="http://schemas.openxmlformats.org/presentationml/2006/ole">
            <p:oleObj spid="_x0000_s1032" name="Bitmap Image" r:id="rId9" imgW="1019048" imgH="1019048" progId="PBrush">
              <p:embed/>
            </p:oleObj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7740650" y="1125538"/>
          <a:ext cx="504825" cy="574675"/>
        </p:xfrm>
        <a:graphic>
          <a:graphicData uri="http://schemas.openxmlformats.org/presentationml/2006/ole">
            <p:oleObj spid="_x0000_s1033" name="Bitmap Image" r:id="rId10" imgW="1314286" imgH="148610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JULAC Director Survey (08/2012)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percentage of your CURRENT materials expenditure is on digital resources?</a:t>
            </a:r>
          </a:p>
          <a:p>
            <a:r>
              <a:rPr lang="en-US" sz="2800" dirty="0" smtClean="0"/>
              <a:t>What percentage of your materials expenditure do you think you will spend on digital resources IN 5 YEARS TIME?</a:t>
            </a:r>
          </a:p>
          <a:p>
            <a:r>
              <a:rPr lang="en-US" sz="2800" dirty="0" smtClean="0"/>
              <a:t>IN 5 YEARS TIME, what percentage of your journals will be e-journals only?</a:t>
            </a:r>
          </a:p>
          <a:p>
            <a:r>
              <a:rPr lang="en-US" sz="2800" dirty="0" smtClean="0"/>
              <a:t>IN 5 YEARS TIME, what percentage of your book acquisitions will be e-books only?</a:t>
            </a:r>
          </a:p>
        </p:txBody>
      </p:sp>
      <p:pic>
        <p:nvPicPr>
          <p:cNvPr id="4" name="Picture 3" descr="Screen Shot 2012-11-02 at 11.17.05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58924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764704"/>
          <a:ext cx="89644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260648"/>
            <a:ext cx="8013700" cy="4370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i="1" dirty="0" smtClean="0"/>
              <a:t>CURRENT </a:t>
            </a:r>
            <a:r>
              <a:rPr lang="en-US" altLang="zh-TW" sz="2800" i="0" dirty="0" smtClean="0"/>
              <a:t>materials expenditure on digital resources</a:t>
            </a:r>
            <a:endParaRPr lang="en-US" altLang="zh-TW" sz="2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8750" y="764704"/>
          <a:ext cx="88392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332656"/>
            <a:ext cx="8532440" cy="387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i="0" dirty="0"/>
              <a:t>Materials expenditure on digital resources </a:t>
            </a:r>
            <a:r>
              <a:rPr lang="en-US" altLang="zh-TW" sz="2400" i="1" dirty="0"/>
              <a:t>IN 5 YEARS TIME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79512" y="1772816"/>
            <a:ext cx="1224148" cy="6860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83671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66061" y="260647"/>
            <a:ext cx="7495667" cy="4370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i="0"/>
              <a:t>Percentage of e-journals</a:t>
            </a:r>
            <a:r>
              <a:rPr lang="en-US" altLang="zh-TW" sz="2800" i="0" baseline="0"/>
              <a:t> </a:t>
            </a:r>
            <a:r>
              <a:rPr lang="en-US" altLang="zh-TW" sz="2800" i="1"/>
              <a:t>IN 5 YEARS TIME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95536" y="1700808"/>
            <a:ext cx="1224148" cy="6860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187624" y="188640"/>
            <a:ext cx="6852920" cy="439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i="0" dirty="0"/>
              <a:t>Percentage of e-books </a:t>
            </a:r>
            <a:r>
              <a:rPr lang="en-US" altLang="zh-TW" sz="2800" i="1" dirty="0"/>
              <a:t>IN 5 YEARS TIME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0" y="1124744"/>
            <a:ext cx="1547664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rgbClr val="002060"/>
                </a:solidFill>
              </a:rPr>
              <a:t>Response Percent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why differences?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student and faculty bodies – culture and mix</a:t>
            </a:r>
          </a:p>
          <a:p>
            <a:r>
              <a:rPr lang="en-US" dirty="0" smtClean="0"/>
              <a:t>Different academic structures and priorities</a:t>
            </a:r>
          </a:p>
          <a:p>
            <a:r>
              <a:rPr lang="en-US" dirty="0" smtClean="0"/>
              <a:t>HK sometimes opts for a wait and see approach</a:t>
            </a:r>
          </a:p>
          <a:p>
            <a:r>
              <a:rPr lang="en-US" dirty="0" smtClean="0"/>
              <a:t>Different social emphases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11560" y="1600200"/>
            <a:ext cx="7920880" cy="1007753"/>
            <a:chOff x="0" y="0"/>
            <a:chExt cx="7359352" cy="100775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359352" cy="10077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9194" y="49194"/>
              <a:ext cx="7260964" cy="90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4400" dirty="0" smtClean="0"/>
                <a:t>Conclusions/solutions (of sorts)</a:t>
              </a:r>
              <a:endParaRPr lang="zh-TW" altLang="en-US" sz="4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 Staffing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JULAC Staff Development Committee</a:t>
            </a:r>
          </a:p>
          <a:p>
            <a:r>
              <a:rPr lang="en-US" altLang="zh-TW" dirty="0" smtClean="0"/>
              <a:t>University of Hong Kong Libraries Annual Leadership Institute</a:t>
            </a:r>
          </a:p>
          <a:p>
            <a:r>
              <a:rPr lang="en-US" altLang="zh-TW" dirty="0" err="1" smtClean="0"/>
              <a:t>NextGen</a:t>
            </a:r>
            <a:r>
              <a:rPr lang="en-US" altLang="zh-TW" dirty="0" smtClean="0"/>
              <a:t> Library Leadership </a:t>
            </a:r>
            <a:r>
              <a:rPr lang="en-US" altLang="zh-TW" dirty="0" err="1" smtClean="0"/>
              <a:t>Programme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 Space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JURA (collaborative offsite storage) construction</a:t>
            </a:r>
            <a:r>
              <a:rPr lang="zh-TW" altLang="en-US" dirty="0" smtClean="0">
                <a:ea typeface="SimHei" pitchFamily="2" charset="-122"/>
              </a:rPr>
              <a:t>	</a:t>
            </a: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The Joint Universities Research Archive</a:t>
            </a:r>
          </a:p>
          <a:p>
            <a:pPr>
              <a:buNone/>
            </a:pPr>
            <a:r>
              <a:rPr lang="zh-TW" altLang="en-US" dirty="0" smtClean="0"/>
              <a:t>大學聯合典藏學術書庫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047" y="2276872"/>
            <a:ext cx="507095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 Funding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 year curriculum hangover</a:t>
            </a:r>
          </a:p>
          <a:p>
            <a:r>
              <a:rPr lang="en-US" altLang="zh-TW" dirty="0" smtClean="0"/>
              <a:t>UGC Funding</a:t>
            </a:r>
          </a:p>
          <a:p>
            <a:r>
              <a:rPr lang="en-US" altLang="zh-TW" dirty="0" smtClean="0"/>
              <a:t>Fundraising</a:t>
            </a:r>
            <a:endParaRPr lang="zh-TW" alt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64595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Joint University Librarians Advisory Committee (JULAC)</a:t>
            </a:r>
            <a:endParaRPr lang="zh-TW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420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2-11-02 at 11.17.05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0480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 User </a:t>
            </a:r>
            <a:r>
              <a:rPr lang="en-US" altLang="zh-TW" dirty="0" err="1" smtClean="0"/>
              <a:t>behaviours</a:t>
            </a:r>
            <a:r>
              <a:rPr lang="en-US" altLang="zh-TW" dirty="0" smtClean="0"/>
              <a:t> and expectations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sz="3600" b="1" dirty="0" smtClean="0"/>
              <a:t>Ethnographic study of Hong Kong university students</a:t>
            </a:r>
          </a:p>
          <a:p>
            <a:pPr>
              <a:buNone/>
            </a:pPr>
            <a:r>
              <a:rPr lang="en-US" altLang="zh-TW" sz="3600" dirty="0" smtClean="0"/>
              <a:t>What are the information-seeking behaviors of UGC undergraduates and graduate students?</a:t>
            </a:r>
            <a:endParaRPr lang="en-CA" altLang="zh-TW" sz="3200" dirty="0" smtClean="0"/>
          </a:p>
          <a:p>
            <a:pPr>
              <a:buNone/>
            </a:pPr>
            <a:r>
              <a:rPr lang="en-US" altLang="zh-TW" sz="3600" b="1" dirty="0" smtClean="0">
                <a:solidFill>
                  <a:srgbClr val="FF0000"/>
                </a:solidFill>
              </a:rPr>
              <a:t>What information seeking behaviors, if any, distinguishes Hong Kong students from others in the world?</a:t>
            </a:r>
            <a:endParaRPr lang="en-CA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3600" dirty="0" smtClean="0"/>
          </a:p>
        </p:txBody>
      </p:sp>
      <p:pic>
        <p:nvPicPr>
          <p:cNvPr id="5" name="Content Placeholder 4" descr="http://contentcafe2.btol.com/ContentCafe/Jacket.aspx?UserID=probook&amp;Password=bt0186&amp;Return=T&amp;Type=M&amp;Value=9780838911167&amp;Options=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240360" cy="48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Global trends are useful to observe, but,</a:t>
            </a:r>
          </a:p>
          <a:p>
            <a:r>
              <a:rPr lang="en-US" altLang="zh-TW" dirty="0" smtClean="0"/>
              <a:t>Local considerations are also essential, be they regional or institutional </a:t>
            </a:r>
          </a:p>
          <a:p>
            <a:r>
              <a:rPr lang="en-US" altLang="zh-TW" dirty="0" smtClean="0"/>
              <a:t>Culture, both ethnic and organizational, will affect what services we deliver and how we do that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JULAC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Founded in 1967</a:t>
            </a:r>
          </a:p>
          <a:p>
            <a:r>
              <a:rPr lang="en-US" dirty="0" smtClean="0"/>
              <a:t>Governed by JULAC Director’s Meeting</a:t>
            </a:r>
          </a:p>
          <a:p>
            <a:r>
              <a:rPr lang="en-US" dirty="0" smtClean="0"/>
              <a:t>Operates around 10 specialist committees</a:t>
            </a:r>
          </a:p>
          <a:p>
            <a:pPr lvl="1"/>
            <a:r>
              <a:rPr lang="en-US" dirty="0" smtClean="0"/>
              <a:t>Access services</a:t>
            </a:r>
          </a:p>
          <a:p>
            <a:pPr lvl="1"/>
            <a:r>
              <a:rPr lang="en-US" dirty="0" smtClean="0"/>
              <a:t>Bibliographic Services</a:t>
            </a:r>
          </a:p>
          <a:p>
            <a:pPr lvl="1"/>
            <a:r>
              <a:rPr lang="en-US" dirty="0" smtClean="0"/>
              <a:t>Committee on Media</a:t>
            </a:r>
          </a:p>
          <a:p>
            <a:pPr lvl="1"/>
            <a:r>
              <a:rPr lang="en-US" dirty="0" smtClean="0"/>
              <a:t>Conservation and Preservation</a:t>
            </a:r>
          </a:p>
          <a:p>
            <a:pPr lvl="1"/>
            <a:r>
              <a:rPr lang="en-US" dirty="0" err="1" smtClean="0"/>
              <a:t>Consorti</a:t>
            </a:r>
            <a:r>
              <a:rPr lang="en-US" i="1" dirty="0" err="1" smtClean="0"/>
              <a:t>all</a:t>
            </a:r>
            <a:endParaRPr lang="en-US" i="1" dirty="0" smtClean="0"/>
          </a:p>
          <a:p>
            <a:pPr lvl="1"/>
            <a:r>
              <a:rPr lang="en-US" dirty="0" smtClean="0"/>
              <a:t>Copyright Committee</a:t>
            </a:r>
          </a:p>
          <a:p>
            <a:pPr lvl="1"/>
            <a:r>
              <a:rPr lang="en-US" dirty="0" smtClean="0"/>
              <a:t>Learning strategies</a:t>
            </a:r>
          </a:p>
          <a:p>
            <a:pPr lvl="1"/>
            <a:r>
              <a:rPr lang="en-US" dirty="0" smtClean="0"/>
              <a:t>Staff Development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Systems</a:t>
            </a:r>
          </a:p>
        </p:txBody>
      </p:sp>
      <p:pic>
        <p:nvPicPr>
          <p:cNvPr id="4" name="Picture 3" descr="Screen Shot 2012-11-02 at 11.17.05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"/>
            <a:ext cx="3746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JULAC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in terms of member libraries</a:t>
            </a:r>
          </a:p>
          <a:p>
            <a:r>
              <a:rPr lang="en-US" dirty="0" smtClean="0"/>
              <a:t>Diversity in institutional profiles and priorities</a:t>
            </a:r>
          </a:p>
          <a:p>
            <a:r>
              <a:rPr lang="en-US" dirty="0" smtClean="0"/>
              <a:t>Recent departures 5/8 (soon 6/8)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JULAC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in terms of member libraries</a:t>
            </a:r>
          </a:p>
          <a:p>
            <a:r>
              <a:rPr lang="en-US" dirty="0" smtClean="0"/>
              <a:t>Diversity in institutional profiles and priorities</a:t>
            </a:r>
          </a:p>
          <a:p>
            <a:r>
              <a:rPr lang="en-US" dirty="0" smtClean="0"/>
              <a:t>Recent departures 5/8 (soon 6/8)</a:t>
            </a:r>
          </a:p>
          <a:p>
            <a:r>
              <a:rPr lang="en-US" dirty="0" smtClean="0"/>
              <a:t>Commitment and willingness</a:t>
            </a:r>
          </a:p>
          <a:p>
            <a:r>
              <a:rPr lang="en-US" dirty="0" smtClean="0"/>
              <a:t>Unitary governance (UGC through HUCOM)</a:t>
            </a:r>
          </a:p>
          <a:p>
            <a:r>
              <a:rPr lang="en-US" dirty="0" smtClean="0"/>
              <a:t>Skills, </a:t>
            </a:r>
            <a:r>
              <a:rPr lang="en-US" dirty="0" err="1" smtClean="0"/>
              <a:t>specialisations</a:t>
            </a:r>
            <a:r>
              <a:rPr lang="en-US" dirty="0" smtClean="0"/>
              <a:t>, diverse educational backgrounds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JULAC Project Manager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a typeface="新細明體" charset="-120"/>
              </a:rPr>
              <a:t>Global </a:t>
            </a:r>
            <a:r>
              <a:rPr lang="en-US" sz="4000" dirty="0" err="1" smtClean="0">
                <a:ea typeface="新細明體" charset="-120"/>
              </a:rPr>
              <a:t>vs</a:t>
            </a:r>
            <a:r>
              <a:rPr lang="en-US" sz="4000" dirty="0" smtClean="0">
                <a:ea typeface="新細明體" charset="-120"/>
              </a:rPr>
              <a:t> local.  Differences?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dirty="0" smtClean="0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3505200"/>
            <a:ext cx="4305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4800" b="1" dirty="0" smtClean="0">
                <a:solidFill>
                  <a:schemeClr val="bg1"/>
                </a:solidFill>
                <a:latin typeface="Calibri" pitchFamily="-1" charset="0"/>
              </a:rPr>
              <a:t>Maybe, let’s see</a:t>
            </a:r>
            <a:endParaRPr kumimoji="0" lang="zh-TW" altLang="en-US" sz="4800" b="1" dirty="0">
              <a:solidFill>
                <a:schemeClr val="bg1"/>
              </a:solidFill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1290</Words>
  <Application>Microsoft Office PowerPoint</Application>
  <PresentationFormat>On-screen Show (4:3)</PresentationFormat>
  <Paragraphs>307</Paragraphs>
  <Slides>52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Bitmap Image</vt:lpstr>
      <vt:lpstr>Academic Library Trends in Hong Kong: Global and Local Issues</vt:lpstr>
      <vt:lpstr>Overview</vt:lpstr>
      <vt:lpstr>Some global issues</vt:lpstr>
      <vt:lpstr>Hong Kong Higher Education</vt:lpstr>
      <vt:lpstr>Slide 5</vt:lpstr>
      <vt:lpstr>About JULAC</vt:lpstr>
      <vt:lpstr>JULAC limitations</vt:lpstr>
      <vt:lpstr>JULAC opportunities</vt:lpstr>
      <vt:lpstr>Global vs local.  Differences?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Ithaka Library Survey 2010</vt:lpstr>
      <vt:lpstr>Slide 20</vt:lpstr>
      <vt:lpstr>Slide 21</vt:lpstr>
      <vt:lpstr>Slide 22</vt:lpstr>
      <vt:lpstr>Slide 23</vt:lpstr>
      <vt:lpstr>ACRL 2012 top ten trends in academic libraries</vt:lpstr>
      <vt:lpstr>JULAC Director Survey (08/2012)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 Ithaka Library Survey 2010</vt:lpstr>
      <vt:lpstr>Slide 37</vt:lpstr>
      <vt:lpstr>Slide 38</vt:lpstr>
      <vt:lpstr> Ithaka Library Survey 2010</vt:lpstr>
      <vt:lpstr>JULAC Director Survey (08/2012)</vt:lpstr>
      <vt:lpstr>Slide 41</vt:lpstr>
      <vt:lpstr>Slide 42</vt:lpstr>
      <vt:lpstr>Slide 43</vt:lpstr>
      <vt:lpstr>Slide 44</vt:lpstr>
      <vt:lpstr>So, why differences?</vt:lpstr>
      <vt:lpstr>Slide 46</vt:lpstr>
      <vt:lpstr>1 Staffing</vt:lpstr>
      <vt:lpstr>2 Space</vt:lpstr>
      <vt:lpstr>3 Funding</vt:lpstr>
      <vt:lpstr>4 User behaviours and expectations</vt:lpstr>
      <vt:lpstr>Conclusions</vt:lpstr>
      <vt:lpstr>Thank you!</vt:lpstr>
    </vt:vector>
  </TitlesOfParts>
  <Company>The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HKU Libraries</dc:creator>
  <cp:lastModifiedBy>mlyip</cp:lastModifiedBy>
  <cp:revision>125</cp:revision>
  <dcterms:created xsi:type="dcterms:W3CDTF">2012-11-06T03:57:23Z</dcterms:created>
  <dcterms:modified xsi:type="dcterms:W3CDTF">2012-11-07T08:30:02Z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670840994</vt:i4>
  </property>
  <property fmtid="{D5CDD505-2E9C-101B-9397-08002B2CF9AE}" pid="4" name="_EmailSubject">
    <vt:lpwstr>PPT and welcome remarks</vt:lpwstr>
  </property>
  <property fmtid="{D5CDD505-2E9C-101B-9397-08002B2CF9AE}" pid="5" name="_AuthorEmail">
    <vt:lpwstr>peters@hkucc.hku.hk</vt:lpwstr>
  </property>
  <property fmtid="{D5CDD505-2E9C-101B-9397-08002B2CF9AE}" pid="6" name="_AuthorEmailDisplayName">
    <vt:lpwstr>Peter E. SIDORKO</vt:lpwstr>
  </property>
</Properties>
</file>